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79" r:id="rId2"/>
    <p:sldId id="280"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6" r:id="rId17"/>
    <p:sldId id="297" r:id="rId18"/>
    <p:sldId id="301" r:id="rId19"/>
    <p:sldId id="298" r:id="rId20"/>
    <p:sldId id="299" r:id="rId21"/>
    <p:sldId id="300" r:id="rId22"/>
    <p:sldId id="302" r:id="rId23"/>
    <p:sldId id="303" r:id="rId24"/>
    <p:sldId id="304" r:id="rId25"/>
    <p:sldId id="306" r:id="rId26"/>
    <p:sldId id="307" r:id="rId27"/>
    <p:sldId id="308" r:id="rId28"/>
    <p:sldId id="309" r:id="rId29"/>
    <p:sldId id="305" r:id="rId30"/>
    <p:sldId id="310" r:id="rId31"/>
    <p:sldId id="311" r:id="rId32"/>
    <p:sldId id="312" r:id="rId33"/>
    <p:sldId id="313" r:id="rId34"/>
    <p:sldId id="314" r:id="rId35"/>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259B02-076E-4744-8C47-70C3887A23B0}" type="datetimeFigureOut">
              <a:rPr lang="tr-TR" smtClean="0"/>
              <a:t>29.09.2020</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D57A83-D1C2-4150-9F9E-BBE85AB51DEA}" type="slidenum">
              <a:rPr lang="tr-TR" smtClean="0"/>
              <a:t>‹#›</a:t>
            </a:fld>
            <a:endParaRPr lang="tr-TR"/>
          </a:p>
        </p:txBody>
      </p:sp>
    </p:spTree>
    <p:extLst>
      <p:ext uri="{BB962C8B-B14F-4D97-AF65-F5344CB8AC3E}">
        <p14:creationId xmlns:p14="http://schemas.microsoft.com/office/powerpoint/2010/main" val="27680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35ed75ccf_0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35ed75ccf_0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13"/>
        <p:cNvGrpSpPr/>
        <p:nvPr/>
      </p:nvGrpSpPr>
      <p:grpSpPr>
        <a:xfrm>
          <a:off x="0" y="0"/>
          <a:ext cx="0" cy="0"/>
          <a:chOff x="0" y="0"/>
          <a:chExt cx="0" cy="0"/>
        </a:xfrm>
      </p:grpSpPr>
      <p:sp>
        <p:nvSpPr>
          <p:cNvPr id="14" name="Google Shape;14;p3"/>
          <p:cNvSpPr/>
          <p:nvPr/>
        </p:nvSpPr>
        <p:spPr>
          <a:xfrm>
            <a:off x="291901" y="-12899"/>
            <a:ext cx="7035833"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15" name="Google Shape;15;p3"/>
          <p:cNvSpPr/>
          <p:nvPr/>
        </p:nvSpPr>
        <p:spPr>
          <a:xfrm>
            <a:off x="-12899" y="-12899"/>
            <a:ext cx="7035833"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16" name="Google Shape;16;p3"/>
          <p:cNvSpPr txBox="1">
            <a:spLocks noGrp="1"/>
          </p:cNvSpPr>
          <p:nvPr>
            <p:ph type="ctrTitle"/>
          </p:nvPr>
        </p:nvSpPr>
        <p:spPr>
          <a:xfrm>
            <a:off x="864400" y="1806333"/>
            <a:ext cx="4696400" cy="39864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4000"/>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rPr lang="tr-TR"/>
              <a:t>Asıl başlık stilini düzenlemek için tıklayın</a:t>
            </a:r>
            <a:endParaRPr/>
          </a:p>
        </p:txBody>
      </p:sp>
      <p:sp>
        <p:nvSpPr>
          <p:cNvPr id="17" name="Google Shape;17;p3"/>
          <p:cNvSpPr txBox="1">
            <a:spLocks noGrp="1"/>
          </p:cNvSpPr>
          <p:nvPr>
            <p:ph type="subTitle" idx="1"/>
          </p:nvPr>
        </p:nvSpPr>
        <p:spPr>
          <a:xfrm>
            <a:off x="8966600" y="4354267"/>
            <a:ext cx="2541600" cy="1375600"/>
          </a:xfrm>
          <a:prstGeom prst="rect">
            <a:avLst/>
          </a:prstGeom>
        </p:spPr>
        <p:txBody>
          <a:bodyPr spcFirstLastPara="1" wrap="square" lIns="91425" tIns="91425" rIns="91425" bIns="91425" anchor="b" anchorCtr="0">
            <a:noAutofit/>
          </a:bodyPr>
          <a:lstStyle>
            <a:lvl1pPr lvl="0" algn="r" rtl="0">
              <a:spcBef>
                <a:spcPts val="0"/>
              </a:spcBef>
              <a:spcAft>
                <a:spcPts val="0"/>
              </a:spcAft>
              <a:buClr>
                <a:schemeClr val="lt1"/>
              </a:buClr>
              <a:buSzPts val="1800"/>
              <a:buNone/>
              <a:defRPr sz="2400">
                <a:solidFill>
                  <a:schemeClr val="lt1"/>
                </a:solidFill>
              </a:defRPr>
            </a:lvl1pPr>
            <a:lvl2pPr lvl="1" algn="r" rtl="0">
              <a:spcBef>
                <a:spcPts val="0"/>
              </a:spcBef>
              <a:spcAft>
                <a:spcPts val="0"/>
              </a:spcAft>
              <a:buClr>
                <a:schemeClr val="lt1"/>
              </a:buClr>
              <a:buSzPts val="1800"/>
              <a:buNone/>
              <a:defRPr sz="2400">
                <a:solidFill>
                  <a:schemeClr val="lt1"/>
                </a:solidFill>
              </a:defRPr>
            </a:lvl2pPr>
            <a:lvl3pPr lvl="2" algn="r" rtl="0">
              <a:spcBef>
                <a:spcPts val="0"/>
              </a:spcBef>
              <a:spcAft>
                <a:spcPts val="0"/>
              </a:spcAft>
              <a:buClr>
                <a:schemeClr val="lt1"/>
              </a:buClr>
              <a:buSzPts val="1800"/>
              <a:buNone/>
              <a:defRPr sz="2400">
                <a:solidFill>
                  <a:schemeClr val="lt1"/>
                </a:solidFill>
              </a:defRPr>
            </a:lvl3pPr>
            <a:lvl4pPr lvl="3" algn="r" rtl="0">
              <a:spcBef>
                <a:spcPts val="0"/>
              </a:spcBef>
              <a:spcAft>
                <a:spcPts val="0"/>
              </a:spcAft>
              <a:buClr>
                <a:schemeClr val="lt1"/>
              </a:buClr>
              <a:buSzPts val="1800"/>
              <a:buNone/>
              <a:defRPr sz="2400">
                <a:solidFill>
                  <a:schemeClr val="lt1"/>
                </a:solidFill>
              </a:defRPr>
            </a:lvl4pPr>
            <a:lvl5pPr lvl="4" algn="r" rtl="0">
              <a:spcBef>
                <a:spcPts val="0"/>
              </a:spcBef>
              <a:spcAft>
                <a:spcPts val="0"/>
              </a:spcAft>
              <a:buClr>
                <a:schemeClr val="lt1"/>
              </a:buClr>
              <a:buSzPts val="1800"/>
              <a:buNone/>
              <a:defRPr sz="2400">
                <a:solidFill>
                  <a:schemeClr val="lt1"/>
                </a:solidFill>
              </a:defRPr>
            </a:lvl5pPr>
            <a:lvl6pPr lvl="5" algn="r" rtl="0">
              <a:spcBef>
                <a:spcPts val="0"/>
              </a:spcBef>
              <a:spcAft>
                <a:spcPts val="0"/>
              </a:spcAft>
              <a:buClr>
                <a:schemeClr val="lt1"/>
              </a:buClr>
              <a:buSzPts val="1800"/>
              <a:buNone/>
              <a:defRPr sz="2400">
                <a:solidFill>
                  <a:schemeClr val="lt1"/>
                </a:solidFill>
              </a:defRPr>
            </a:lvl6pPr>
            <a:lvl7pPr lvl="6" algn="r" rtl="0">
              <a:spcBef>
                <a:spcPts val="0"/>
              </a:spcBef>
              <a:spcAft>
                <a:spcPts val="0"/>
              </a:spcAft>
              <a:buClr>
                <a:schemeClr val="lt1"/>
              </a:buClr>
              <a:buSzPts val="1800"/>
              <a:buNone/>
              <a:defRPr sz="2400">
                <a:solidFill>
                  <a:schemeClr val="lt1"/>
                </a:solidFill>
              </a:defRPr>
            </a:lvl7pPr>
            <a:lvl8pPr lvl="7" algn="r" rtl="0">
              <a:spcBef>
                <a:spcPts val="0"/>
              </a:spcBef>
              <a:spcAft>
                <a:spcPts val="0"/>
              </a:spcAft>
              <a:buClr>
                <a:schemeClr val="lt1"/>
              </a:buClr>
              <a:buSzPts val="1800"/>
              <a:buNone/>
              <a:defRPr sz="2400">
                <a:solidFill>
                  <a:schemeClr val="lt1"/>
                </a:solidFill>
              </a:defRPr>
            </a:lvl8pPr>
            <a:lvl9pPr lvl="8" algn="r" rtl="0">
              <a:spcBef>
                <a:spcPts val="0"/>
              </a:spcBef>
              <a:spcAft>
                <a:spcPts val="0"/>
              </a:spcAft>
              <a:buClr>
                <a:schemeClr val="lt1"/>
              </a:buClr>
              <a:buSzPts val="1800"/>
              <a:buNone/>
              <a:defRPr sz="2400">
                <a:solidFill>
                  <a:schemeClr val="lt1"/>
                </a:solidFill>
              </a:defRPr>
            </a:lvl9pPr>
          </a:lstStyle>
          <a:p>
            <a:r>
              <a:rPr lang="tr-TR"/>
              <a:t>Asıl alt başlık stilini düzenlemek için tıklayın</a:t>
            </a:r>
            <a:endParaRPr/>
          </a:p>
        </p:txBody>
      </p:sp>
    </p:spTree>
    <p:extLst>
      <p:ext uri="{BB962C8B-B14F-4D97-AF65-F5344CB8AC3E}">
        <p14:creationId xmlns:p14="http://schemas.microsoft.com/office/powerpoint/2010/main" val="3401295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6"/>
        <p:cNvGrpSpPr/>
        <p:nvPr/>
      </p:nvGrpSpPr>
      <p:grpSpPr>
        <a:xfrm>
          <a:off x="0" y="0"/>
          <a:ext cx="0" cy="0"/>
          <a:chOff x="0" y="0"/>
          <a:chExt cx="0" cy="0"/>
        </a:xfrm>
      </p:grpSpPr>
      <p:sp>
        <p:nvSpPr>
          <p:cNvPr id="67" name="Google Shape;67;p12"/>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8" name="Google Shape;68;p12"/>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9" name="Google Shape;69;p12"/>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90646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mpty">
  <p:cSld name="Empty">
    <p:spTree>
      <p:nvGrpSpPr>
        <p:cNvPr id="1" name="Shape 70"/>
        <p:cNvGrpSpPr/>
        <p:nvPr/>
      </p:nvGrpSpPr>
      <p:grpSpPr>
        <a:xfrm>
          <a:off x="0" y="0"/>
          <a:ext cx="0" cy="0"/>
          <a:chOff x="0" y="0"/>
          <a:chExt cx="0" cy="0"/>
        </a:xfrm>
      </p:grpSpPr>
      <p:sp>
        <p:nvSpPr>
          <p:cNvPr id="71" name="Google Shape;71;p13"/>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94244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CD4223E-DEBC-4E11-8E03-D38F5501A219}"/>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BC86DA0-2B7C-4C1B-8921-7F8F4C69EF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BF4A14B-9016-4A5B-8A82-47A5A8226639}"/>
              </a:ext>
            </a:extLst>
          </p:cNvPr>
          <p:cNvSpPr>
            <a:spLocks noGrp="1"/>
          </p:cNvSpPr>
          <p:nvPr>
            <p:ph type="dt" sz="half" idx="10"/>
          </p:nvPr>
        </p:nvSpPr>
        <p:spPr/>
        <p:txBody>
          <a:bodyPr/>
          <a:lstStyle/>
          <a:p>
            <a:fld id="{90B3DA93-66D8-41F5-B0E4-492B87F58A5E}" type="datetimeFigureOut">
              <a:rPr lang="tr-TR" smtClean="0"/>
              <a:t>29.09.2020</a:t>
            </a:fld>
            <a:endParaRPr lang="tr-TR"/>
          </a:p>
        </p:txBody>
      </p:sp>
      <p:sp>
        <p:nvSpPr>
          <p:cNvPr id="5" name="Alt Bilgi Yer Tutucusu 4">
            <a:extLst>
              <a:ext uri="{FF2B5EF4-FFF2-40B4-BE49-F238E27FC236}">
                <a16:creationId xmlns:a16="http://schemas.microsoft.com/office/drawing/2014/main" id="{5017889D-ED1C-4F86-97F8-22264A2CC5AA}"/>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381C54DD-8DAB-42E5-899E-6206768E2CCB}"/>
              </a:ext>
            </a:extLst>
          </p:cNvPr>
          <p:cNvSpPr>
            <a:spLocks noGrp="1"/>
          </p:cNvSpPr>
          <p:nvPr>
            <p:ph type="sldNum" sz="quarter" idx="12"/>
          </p:nvPr>
        </p:nvSpPr>
        <p:spPr/>
        <p:txBody>
          <a:bodyPr/>
          <a:lstStyle/>
          <a:p>
            <a:fld id="{0C520BAC-32DE-4945-B4A5-5F53AE8E3948}" type="slidenum">
              <a:rPr lang="tr-TR" smtClean="0"/>
              <a:t>‹#›</a:t>
            </a:fld>
            <a:endParaRPr lang="tr-TR"/>
          </a:p>
        </p:txBody>
      </p:sp>
    </p:spTree>
    <p:extLst>
      <p:ext uri="{BB962C8B-B14F-4D97-AF65-F5344CB8AC3E}">
        <p14:creationId xmlns:p14="http://schemas.microsoft.com/office/powerpoint/2010/main" val="3719277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 image">
  <p:cSld name="Title + 1 column + image">
    <p:spTree>
      <p:nvGrpSpPr>
        <p:cNvPr id="1" name="Shape 18"/>
        <p:cNvGrpSpPr/>
        <p:nvPr/>
      </p:nvGrpSpPr>
      <p:grpSpPr>
        <a:xfrm>
          <a:off x="0" y="0"/>
          <a:ext cx="0" cy="0"/>
          <a:chOff x="0" y="0"/>
          <a:chExt cx="0" cy="0"/>
        </a:xfrm>
      </p:grpSpPr>
      <p:sp>
        <p:nvSpPr>
          <p:cNvPr id="19" name="Google Shape;19;p4"/>
          <p:cNvSpPr/>
          <p:nvPr/>
        </p:nvSpPr>
        <p:spPr>
          <a:xfrm>
            <a:off x="291901" y="-12899"/>
            <a:ext cx="7035833"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000000">
              <a:alpha val="7310"/>
            </a:srgbClr>
          </a:solidFill>
          <a:ln>
            <a:noFill/>
          </a:ln>
        </p:spPr>
      </p:sp>
      <p:sp>
        <p:nvSpPr>
          <p:cNvPr id="20" name="Google Shape;20;p4"/>
          <p:cNvSpPr/>
          <p:nvPr/>
        </p:nvSpPr>
        <p:spPr>
          <a:xfrm>
            <a:off x="-12899" y="-12899"/>
            <a:ext cx="7035833" cy="6889433"/>
          </a:xfrm>
          <a:custGeom>
            <a:avLst/>
            <a:gdLst/>
            <a:ahLst/>
            <a:cxnLst/>
            <a:rect l="l" t="t" r="r" b="b"/>
            <a:pathLst>
              <a:path w="211075" h="206683" extrusionOk="0">
                <a:moveTo>
                  <a:pt x="387" y="0"/>
                </a:moveTo>
                <a:lnTo>
                  <a:pt x="0" y="206683"/>
                </a:lnTo>
                <a:lnTo>
                  <a:pt x="211075" y="206545"/>
                </a:lnTo>
                <a:lnTo>
                  <a:pt x="155812" y="301"/>
                </a:lnTo>
                <a:close/>
              </a:path>
            </a:pathLst>
          </a:custGeom>
          <a:solidFill>
            <a:srgbClr val="FFFFFF"/>
          </a:solidFill>
          <a:ln>
            <a:noFill/>
          </a:ln>
        </p:spPr>
      </p:sp>
      <p:sp>
        <p:nvSpPr>
          <p:cNvPr id="21" name="Google Shape;21;p4"/>
          <p:cNvSpPr txBox="1">
            <a:spLocks noGrp="1"/>
          </p:cNvSpPr>
          <p:nvPr>
            <p:ph type="title"/>
          </p:nvPr>
        </p:nvSpPr>
        <p:spPr>
          <a:xfrm>
            <a:off x="1117745" y="2410533"/>
            <a:ext cx="4197600" cy="6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tr-TR"/>
              <a:t>Asıl başlık stilini düzenlemek için tıklayın</a:t>
            </a:r>
            <a:endParaRPr/>
          </a:p>
        </p:txBody>
      </p:sp>
      <p:sp>
        <p:nvSpPr>
          <p:cNvPr id="22" name="Google Shape;22;p4"/>
          <p:cNvSpPr txBox="1">
            <a:spLocks noGrp="1"/>
          </p:cNvSpPr>
          <p:nvPr>
            <p:ph type="body" idx="1"/>
          </p:nvPr>
        </p:nvSpPr>
        <p:spPr>
          <a:xfrm>
            <a:off x="1117667" y="3225800"/>
            <a:ext cx="4197600" cy="3007600"/>
          </a:xfrm>
          <a:prstGeom prst="rect">
            <a:avLst/>
          </a:prstGeom>
        </p:spPr>
        <p:txBody>
          <a:bodyPr spcFirstLastPara="1" wrap="square" lIns="91425" tIns="91425" rIns="91425" bIns="91425" anchor="t" anchorCtr="0">
            <a:noAutofit/>
          </a:bodyPr>
          <a:lstStyle>
            <a:lvl1pPr marL="609585" lvl="0" indent="-474121" rtl="0">
              <a:spcBef>
                <a:spcPts val="800"/>
              </a:spcBef>
              <a:spcAft>
                <a:spcPts val="0"/>
              </a:spcAft>
              <a:buSzPts val="2000"/>
              <a:buChar char="▸"/>
              <a:defRPr/>
            </a:lvl1pPr>
            <a:lvl2pPr marL="1219170" lvl="1" indent="-474121" rtl="0">
              <a:spcBef>
                <a:spcPts val="0"/>
              </a:spcBef>
              <a:spcAft>
                <a:spcPts val="0"/>
              </a:spcAft>
              <a:buSzPts val="2000"/>
              <a:buChar char="▹"/>
              <a:defRPr/>
            </a:lvl2pPr>
            <a:lvl3pPr marL="1828754" lvl="2" indent="-474121" rtl="0">
              <a:spcBef>
                <a:spcPts val="0"/>
              </a:spcBef>
              <a:spcAft>
                <a:spcPts val="0"/>
              </a:spcAft>
              <a:buSzPts val="2000"/>
              <a:buChar char="▹"/>
              <a:defRPr/>
            </a:lvl3pPr>
            <a:lvl4pPr marL="2438339" lvl="3" indent="-474121" rtl="0">
              <a:spcBef>
                <a:spcPts val="0"/>
              </a:spcBef>
              <a:spcAft>
                <a:spcPts val="0"/>
              </a:spcAft>
              <a:buSzPts val="2000"/>
              <a:buChar char="●"/>
              <a:defRPr/>
            </a:lvl4pPr>
            <a:lvl5pPr marL="3047924" lvl="4" indent="-474121" rtl="0">
              <a:spcBef>
                <a:spcPts val="0"/>
              </a:spcBef>
              <a:spcAft>
                <a:spcPts val="0"/>
              </a:spcAft>
              <a:buSzPts val="2000"/>
              <a:buChar char="○"/>
              <a:defRPr/>
            </a:lvl5pPr>
            <a:lvl6pPr marL="3657509" lvl="5" indent="-474121" rtl="0">
              <a:spcBef>
                <a:spcPts val="0"/>
              </a:spcBef>
              <a:spcAft>
                <a:spcPts val="0"/>
              </a:spcAft>
              <a:buSzPts val="2000"/>
              <a:buChar char="■"/>
              <a:defRPr/>
            </a:lvl6pPr>
            <a:lvl7pPr marL="4267093" lvl="6" indent="-474121" rtl="0">
              <a:spcBef>
                <a:spcPts val="0"/>
              </a:spcBef>
              <a:spcAft>
                <a:spcPts val="0"/>
              </a:spcAft>
              <a:buSzPts val="2000"/>
              <a:buChar char="●"/>
              <a:defRPr/>
            </a:lvl7pPr>
            <a:lvl8pPr marL="4876678" lvl="7" indent="-474121" rtl="0">
              <a:spcBef>
                <a:spcPts val="0"/>
              </a:spcBef>
              <a:spcAft>
                <a:spcPts val="0"/>
              </a:spcAft>
              <a:buSzPts val="2000"/>
              <a:buChar char="○"/>
              <a:defRPr/>
            </a:lvl8pPr>
            <a:lvl9pPr marL="5486263" lvl="8" indent="-474121" rtl="0">
              <a:spcBef>
                <a:spcPts val="0"/>
              </a:spcBef>
              <a:spcAft>
                <a:spcPts val="0"/>
              </a:spcAft>
              <a:buSzPts val="2000"/>
              <a:buChar char="■"/>
              <a:defRPr/>
            </a:lvl9pPr>
          </a:lstStyle>
          <a:p>
            <a:pPr lvl="0"/>
            <a:r>
              <a:rPr lang="tr-TR"/>
              <a:t>Asıl metin stillerini düzenlemek için tıklayın</a:t>
            </a:r>
          </a:p>
        </p:txBody>
      </p:sp>
      <p:sp>
        <p:nvSpPr>
          <p:cNvPr id="23" name="Google Shape;23;p4"/>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420894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big image">
  <p:cSld name="Title + big image">
    <p:spTree>
      <p:nvGrpSpPr>
        <p:cNvPr id="1" name="Shape 24"/>
        <p:cNvGrpSpPr/>
        <p:nvPr/>
      </p:nvGrpSpPr>
      <p:grpSpPr>
        <a:xfrm>
          <a:off x="0" y="0"/>
          <a:ext cx="0" cy="0"/>
          <a:chOff x="0" y="0"/>
          <a:chExt cx="0" cy="0"/>
        </a:xfrm>
      </p:grpSpPr>
      <p:sp>
        <p:nvSpPr>
          <p:cNvPr id="25" name="Google Shape;25;p5"/>
          <p:cNvSpPr/>
          <p:nvPr/>
        </p:nvSpPr>
        <p:spPr>
          <a:xfrm>
            <a:off x="279000" y="-12899"/>
            <a:ext cx="4102333" cy="6889433"/>
          </a:xfrm>
          <a:custGeom>
            <a:avLst/>
            <a:gdLst/>
            <a:ahLst/>
            <a:cxnLst/>
            <a:rect l="l" t="t" r="r" b="b"/>
            <a:pathLst>
              <a:path w="123070" h="206683" extrusionOk="0">
                <a:moveTo>
                  <a:pt x="0" y="0"/>
                </a:moveTo>
                <a:lnTo>
                  <a:pt x="0" y="206683"/>
                </a:lnTo>
                <a:lnTo>
                  <a:pt x="123070" y="206545"/>
                </a:lnTo>
                <a:lnTo>
                  <a:pt x="67807" y="301"/>
                </a:lnTo>
                <a:close/>
              </a:path>
            </a:pathLst>
          </a:custGeom>
          <a:solidFill>
            <a:srgbClr val="000000">
              <a:alpha val="7310"/>
            </a:srgbClr>
          </a:solidFill>
          <a:ln>
            <a:noFill/>
          </a:ln>
        </p:spPr>
      </p:sp>
      <p:sp>
        <p:nvSpPr>
          <p:cNvPr id="26" name="Google Shape;26;p5"/>
          <p:cNvSpPr/>
          <p:nvPr/>
        </p:nvSpPr>
        <p:spPr>
          <a:xfrm>
            <a:off x="-25800" y="-12899"/>
            <a:ext cx="4102333" cy="6889433"/>
          </a:xfrm>
          <a:custGeom>
            <a:avLst/>
            <a:gdLst/>
            <a:ahLst/>
            <a:cxnLst/>
            <a:rect l="l" t="t" r="r" b="b"/>
            <a:pathLst>
              <a:path w="123070" h="206683" extrusionOk="0">
                <a:moveTo>
                  <a:pt x="0" y="0"/>
                </a:moveTo>
                <a:lnTo>
                  <a:pt x="0" y="206683"/>
                </a:lnTo>
                <a:lnTo>
                  <a:pt x="123070" y="206545"/>
                </a:lnTo>
                <a:lnTo>
                  <a:pt x="67807" y="301"/>
                </a:lnTo>
                <a:close/>
              </a:path>
            </a:pathLst>
          </a:custGeom>
          <a:solidFill>
            <a:srgbClr val="FFFFFF"/>
          </a:solidFill>
          <a:ln>
            <a:noFill/>
          </a:ln>
        </p:spPr>
      </p:sp>
      <p:sp>
        <p:nvSpPr>
          <p:cNvPr id="27" name="Google Shape;27;p5"/>
          <p:cNvSpPr txBox="1">
            <a:spLocks noGrp="1"/>
          </p:cNvSpPr>
          <p:nvPr>
            <p:ph type="title"/>
          </p:nvPr>
        </p:nvSpPr>
        <p:spPr>
          <a:xfrm>
            <a:off x="812939" y="5489167"/>
            <a:ext cx="2146400" cy="6476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tr-TR"/>
              <a:t>Asıl başlık stilini düzenlemek için tıklayın</a:t>
            </a:r>
            <a:endParaRPr/>
          </a:p>
        </p:txBody>
      </p:sp>
      <p:sp>
        <p:nvSpPr>
          <p:cNvPr id="28" name="Google Shape;28;p5"/>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1338900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
        <p:cNvGrpSpPr/>
        <p:nvPr/>
      </p:nvGrpSpPr>
      <p:grpSpPr>
        <a:xfrm>
          <a:off x="0" y="0"/>
          <a:ext cx="0" cy="0"/>
          <a:chOff x="0" y="0"/>
          <a:chExt cx="0" cy="0"/>
        </a:xfrm>
      </p:grpSpPr>
      <p:sp>
        <p:nvSpPr>
          <p:cNvPr id="30" name="Google Shape;30;p6"/>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1" name="Google Shape;31;p6"/>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2" name="Google Shape;32;p6"/>
          <p:cNvSpPr txBox="1"/>
          <p:nvPr/>
        </p:nvSpPr>
        <p:spPr>
          <a:xfrm>
            <a:off x="1066193" y="930233"/>
            <a:ext cx="2609600" cy="8716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 sz="16000">
                <a:solidFill>
                  <a:srgbClr val="CCCCCC"/>
                </a:solidFill>
                <a:latin typeface="Montserrat"/>
                <a:ea typeface="Montserrat"/>
                <a:cs typeface="Montserrat"/>
                <a:sym typeface="Montserrat"/>
              </a:rPr>
              <a:t>“</a:t>
            </a:r>
            <a:endParaRPr sz="16000">
              <a:solidFill>
                <a:srgbClr val="CCCCCC"/>
              </a:solidFill>
              <a:latin typeface="Montserrat"/>
              <a:ea typeface="Montserrat"/>
              <a:cs typeface="Montserrat"/>
              <a:sym typeface="Montserrat"/>
            </a:endParaRPr>
          </a:p>
        </p:txBody>
      </p:sp>
      <p:sp>
        <p:nvSpPr>
          <p:cNvPr id="33" name="Google Shape;33;p6"/>
          <p:cNvSpPr txBox="1">
            <a:spLocks noGrp="1"/>
          </p:cNvSpPr>
          <p:nvPr>
            <p:ph type="body" idx="1"/>
          </p:nvPr>
        </p:nvSpPr>
        <p:spPr>
          <a:xfrm>
            <a:off x="1117667" y="2209800"/>
            <a:ext cx="7098800" cy="3007600"/>
          </a:xfrm>
          <a:prstGeom prst="rect">
            <a:avLst/>
          </a:prstGeom>
        </p:spPr>
        <p:txBody>
          <a:bodyPr spcFirstLastPara="1" wrap="square" lIns="91425" tIns="91425" rIns="91425" bIns="91425" anchor="t" anchorCtr="0">
            <a:noAutofit/>
          </a:bodyPr>
          <a:lstStyle>
            <a:lvl1pPr marL="609585" lvl="0" indent="-507987" rtl="0">
              <a:spcBef>
                <a:spcPts val="800"/>
              </a:spcBef>
              <a:spcAft>
                <a:spcPts val="0"/>
              </a:spcAft>
              <a:buSzPts val="2400"/>
              <a:buFont typeface="Montserrat"/>
              <a:buChar char="▸"/>
              <a:defRPr sz="3200">
                <a:latin typeface="Montserrat"/>
                <a:ea typeface="Montserrat"/>
                <a:cs typeface="Montserrat"/>
                <a:sym typeface="Montserrat"/>
              </a:defRPr>
            </a:lvl1pPr>
            <a:lvl2pPr marL="1219170" lvl="1" indent="-507987" rtl="0">
              <a:spcBef>
                <a:spcPts val="0"/>
              </a:spcBef>
              <a:spcAft>
                <a:spcPts val="0"/>
              </a:spcAft>
              <a:buSzPts val="2400"/>
              <a:buFont typeface="Montserrat"/>
              <a:buChar char="▹"/>
              <a:defRPr sz="3200">
                <a:latin typeface="Montserrat"/>
                <a:ea typeface="Montserrat"/>
                <a:cs typeface="Montserrat"/>
                <a:sym typeface="Montserrat"/>
              </a:defRPr>
            </a:lvl2pPr>
            <a:lvl3pPr marL="1828754" lvl="2" indent="-507987" rtl="0">
              <a:spcBef>
                <a:spcPts val="0"/>
              </a:spcBef>
              <a:spcAft>
                <a:spcPts val="0"/>
              </a:spcAft>
              <a:buSzPts val="2400"/>
              <a:buFont typeface="Montserrat"/>
              <a:buChar char="▹"/>
              <a:defRPr sz="3200">
                <a:latin typeface="Montserrat"/>
                <a:ea typeface="Montserrat"/>
                <a:cs typeface="Montserrat"/>
                <a:sym typeface="Montserrat"/>
              </a:defRPr>
            </a:lvl3pPr>
            <a:lvl4pPr marL="2438339" lvl="3" indent="-507987" rtl="0">
              <a:spcBef>
                <a:spcPts val="0"/>
              </a:spcBef>
              <a:spcAft>
                <a:spcPts val="0"/>
              </a:spcAft>
              <a:buSzPts val="2400"/>
              <a:buFont typeface="Montserrat"/>
              <a:buChar char="●"/>
              <a:defRPr sz="3200">
                <a:latin typeface="Montserrat"/>
                <a:ea typeface="Montserrat"/>
                <a:cs typeface="Montserrat"/>
                <a:sym typeface="Montserrat"/>
              </a:defRPr>
            </a:lvl4pPr>
            <a:lvl5pPr marL="3047924" lvl="4" indent="-507987" rtl="0">
              <a:spcBef>
                <a:spcPts val="0"/>
              </a:spcBef>
              <a:spcAft>
                <a:spcPts val="0"/>
              </a:spcAft>
              <a:buSzPts val="2400"/>
              <a:buFont typeface="Montserrat"/>
              <a:buChar char="○"/>
              <a:defRPr sz="3200">
                <a:latin typeface="Montserrat"/>
                <a:ea typeface="Montserrat"/>
                <a:cs typeface="Montserrat"/>
                <a:sym typeface="Montserrat"/>
              </a:defRPr>
            </a:lvl5pPr>
            <a:lvl6pPr marL="3657509" lvl="5" indent="-507987" rtl="0">
              <a:spcBef>
                <a:spcPts val="0"/>
              </a:spcBef>
              <a:spcAft>
                <a:spcPts val="0"/>
              </a:spcAft>
              <a:buSzPts val="2400"/>
              <a:buFont typeface="Montserrat"/>
              <a:buChar char="■"/>
              <a:defRPr sz="3200">
                <a:latin typeface="Montserrat"/>
                <a:ea typeface="Montserrat"/>
                <a:cs typeface="Montserrat"/>
                <a:sym typeface="Montserrat"/>
              </a:defRPr>
            </a:lvl6pPr>
            <a:lvl7pPr marL="4267093" lvl="6" indent="-507987" rtl="0">
              <a:spcBef>
                <a:spcPts val="0"/>
              </a:spcBef>
              <a:spcAft>
                <a:spcPts val="0"/>
              </a:spcAft>
              <a:buSzPts val="2400"/>
              <a:buFont typeface="Montserrat"/>
              <a:buChar char="●"/>
              <a:defRPr sz="3200">
                <a:latin typeface="Montserrat"/>
                <a:ea typeface="Montserrat"/>
                <a:cs typeface="Montserrat"/>
                <a:sym typeface="Montserrat"/>
              </a:defRPr>
            </a:lvl7pPr>
            <a:lvl8pPr marL="4876678" lvl="7" indent="-507987" rtl="0">
              <a:spcBef>
                <a:spcPts val="0"/>
              </a:spcBef>
              <a:spcAft>
                <a:spcPts val="0"/>
              </a:spcAft>
              <a:buSzPts val="2400"/>
              <a:buFont typeface="Montserrat"/>
              <a:buChar char="○"/>
              <a:defRPr sz="3200">
                <a:latin typeface="Montserrat"/>
                <a:ea typeface="Montserrat"/>
                <a:cs typeface="Montserrat"/>
                <a:sym typeface="Montserrat"/>
              </a:defRPr>
            </a:lvl8pPr>
            <a:lvl9pPr marL="5486263" lvl="8" indent="-507987" rtl="0">
              <a:spcBef>
                <a:spcPts val="0"/>
              </a:spcBef>
              <a:spcAft>
                <a:spcPts val="0"/>
              </a:spcAft>
              <a:buSzPts val="2400"/>
              <a:buFont typeface="Montserrat"/>
              <a:buChar char="■"/>
              <a:defRPr sz="3200">
                <a:latin typeface="Montserrat"/>
                <a:ea typeface="Montserrat"/>
                <a:cs typeface="Montserrat"/>
                <a:sym typeface="Montserrat"/>
              </a:defRPr>
            </a:lvl9pPr>
          </a:lstStyle>
          <a:p>
            <a:pPr lvl="0"/>
            <a:r>
              <a:rPr lang="tr-TR"/>
              <a:t>Asıl metin stillerini düzenlemek için tıklayın</a:t>
            </a:r>
          </a:p>
        </p:txBody>
      </p:sp>
      <p:sp>
        <p:nvSpPr>
          <p:cNvPr id="34" name="Google Shape;34;p6"/>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atin typeface="Montserrat"/>
                <a:ea typeface="Montserrat"/>
                <a:cs typeface="Montserrat"/>
                <a:sym typeface="Montserrat"/>
              </a:defRPr>
            </a:lvl1pPr>
            <a:lvl2pPr lvl="1">
              <a:buNone/>
              <a:defRPr>
                <a:latin typeface="Montserrat"/>
                <a:ea typeface="Montserrat"/>
                <a:cs typeface="Montserrat"/>
                <a:sym typeface="Montserrat"/>
              </a:defRPr>
            </a:lvl2pPr>
            <a:lvl3pPr lvl="2">
              <a:buNone/>
              <a:defRPr>
                <a:latin typeface="Montserrat"/>
                <a:ea typeface="Montserrat"/>
                <a:cs typeface="Montserrat"/>
                <a:sym typeface="Montserrat"/>
              </a:defRPr>
            </a:lvl3pPr>
            <a:lvl4pPr lvl="3">
              <a:buNone/>
              <a:defRPr>
                <a:latin typeface="Montserrat"/>
                <a:ea typeface="Montserrat"/>
                <a:cs typeface="Montserrat"/>
                <a:sym typeface="Montserrat"/>
              </a:defRPr>
            </a:lvl4pPr>
            <a:lvl5pPr lvl="4">
              <a:buNone/>
              <a:defRPr>
                <a:latin typeface="Montserrat"/>
                <a:ea typeface="Montserrat"/>
                <a:cs typeface="Montserrat"/>
                <a:sym typeface="Montserrat"/>
              </a:defRPr>
            </a:lvl5pPr>
            <a:lvl6pPr lvl="5">
              <a:buNone/>
              <a:defRPr>
                <a:latin typeface="Montserrat"/>
                <a:ea typeface="Montserrat"/>
                <a:cs typeface="Montserrat"/>
                <a:sym typeface="Montserrat"/>
              </a:defRPr>
            </a:lvl6pPr>
            <a:lvl7pPr lvl="6">
              <a:buNone/>
              <a:defRPr>
                <a:latin typeface="Montserrat"/>
                <a:ea typeface="Montserrat"/>
                <a:cs typeface="Montserrat"/>
                <a:sym typeface="Montserrat"/>
              </a:defRPr>
            </a:lvl7pPr>
            <a:lvl8pPr lvl="7">
              <a:buNone/>
              <a:defRPr>
                <a:latin typeface="Montserrat"/>
                <a:ea typeface="Montserrat"/>
                <a:cs typeface="Montserrat"/>
                <a:sym typeface="Montserrat"/>
              </a:defRPr>
            </a:lvl8pPr>
            <a:lvl9pPr lvl="8">
              <a:buNone/>
              <a:defRPr>
                <a:latin typeface="Montserrat"/>
                <a:ea typeface="Montserrat"/>
                <a:cs typeface="Montserrat"/>
                <a:sym typeface="Montserrat"/>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163208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35"/>
        <p:cNvGrpSpPr/>
        <p:nvPr/>
      </p:nvGrpSpPr>
      <p:grpSpPr>
        <a:xfrm>
          <a:off x="0" y="0"/>
          <a:ext cx="0" cy="0"/>
          <a:chOff x="0" y="0"/>
          <a:chExt cx="0" cy="0"/>
        </a:xfrm>
      </p:grpSpPr>
      <p:sp>
        <p:nvSpPr>
          <p:cNvPr id="36" name="Google Shape;36;p7"/>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37" name="Google Shape;37;p7"/>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38" name="Google Shape;38;p7"/>
          <p:cNvSpPr txBox="1">
            <a:spLocks noGrp="1"/>
          </p:cNvSpPr>
          <p:nvPr>
            <p:ph type="title"/>
          </p:nvPr>
        </p:nvSpPr>
        <p:spPr>
          <a:xfrm>
            <a:off x="1117800" y="1191333"/>
            <a:ext cx="7098800" cy="64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tr-TR"/>
              <a:t>Asıl başlık stilini düzenlemek için tıklayın</a:t>
            </a:r>
            <a:endParaRPr/>
          </a:p>
        </p:txBody>
      </p:sp>
      <p:sp>
        <p:nvSpPr>
          <p:cNvPr id="39" name="Google Shape;39;p7"/>
          <p:cNvSpPr txBox="1">
            <a:spLocks noGrp="1"/>
          </p:cNvSpPr>
          <p:nvPr>
            <p:ph type="body" idx="1"/>
          </p:nvPr>
        </p:nvSpPr>
        <p:spPr>
          <a:xfrm>
            <a:off x="1117667" y="2006600"/>
            <a:ext cx="7098800" cy="30076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tr-TR"/>
              <a:t>Asıl metin stillerini düzenlemek için tıklayın</a:t>
            </a:r>
          </a:p>
        </p:txBody>
      </p:sp>
      <p:sp>
        <p:nvSpPr>
          <p:cNvPr id="40" name="Google Shape;40;p7"/>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44796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41"/>
        <p:cNvGrpSpPr/>
        <p:nvPr/>
      </p:nvGrpSpPr>
      <p:grpSpPr>
        <a:xfrm>
          <a:off x="0" y="0"/>
          <a:ext cx="0" cy="0"/>
          <a:chOff x="0" y="0"/>
          <a:chExt cx="0" cy="0"/>
        </a:xfrm>
      </p:grpSpPr>
      <p:sp>
        <p:nvSpPr>
          <p:cNvPr id="42" name="Google Shape;42;p8"/>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43" name="Google Shape;43;p8"/>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44" name="Google Shape;44;p8"/>
          <p:cNvSpPr txBox="1">
            <a:spLocks noGrp="1"/>
          </p:cNvSpPr>
          <p:nvPr>
            <p:ph type="title"/>
          </p:nvPr>
        </p:nvSpPr>
        <p:spPr>
          <a:xfrm>
            <a:off x="1121333" y="1292933"/>
            <a:ext cx="6402000" cy="546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tr-TR"/>
              <a:t>Asıl başlık stilini düzenlemek için tıklayın</a:t>
            </a:r>
            <a:endParaRPr/>
          </a:p>
        </p:txBody>
      </p:sp>
      <p:sp>
        <p:nvSpPr>
          <p:cNvPr id="45" name="Google Shape;45;p8"/>
          <p:cNvSpPr txBox="1">
            <a:spLocks noGrp="1"/>
          </p:cNvSpPr>
          <p:nvPr>
            <p:ph type="body" idx="1"/>
          </p:nvPr>
        </p:nvSpPr>
        <p:spPr>
          <a:xfrm>
            <a:off x="1121335" y="2104033"/>
            <a:ext cx="3562400" cy="3244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tr-TR"/>
              <a:t>Asıl metin stillerini düzenlemek için tıklayın</a:t>
            </a:r>
          </a:p>
        </p:txBody>
      </p:sp>
      <p:sp>
        <p:nvSpPr>
          <p:cNvPr id="46" name="Google Shape;46;p8"/>
          <p:cNvSpPr txBox="1">
            <a:spLocks noGrp="1"/>
          </p:cNvSpPr>
          <p:nvPr>
            <p:ph type="body" idx="2"/>
          </p:nvPr>
        </p:nvSpPr>
        <p:spPr>
          <a:xfrm>
            <a:off x="4898456" y="2104033"/>
            <a:ext cx="3562400" cy="3244400"/>
          </a:xfrm>
          <a:prstGeom prst="rect">
            <a:avLst/>
          </a:prstGeom>
        </p:spPr>
        <p:txBody>
          <a:bodyPr spcFirstLastPara="1" wrap="square" lIns="91425" tIns="91425" rIns="91425" bIns="91425" anchor="t" anchorCtr="0">
            <a:noAutofit/>
          </a:bodyPr>
          <a:lstStyle>
            <a:lvl1pPr marL="609585" lvl="0" indent="-474121">
              <a:spcBef>
                <a:spcPts val="800"/>
              </a:spcBef>
              <a:spcAft>
                <a:spcPts val="0"/>
              </a:spcAft>
              <a:buSzPts val="2000"/>
              <a:buChar char="▸"/>
              <a:defRPr/>
            </a:lvl1pPr>
            <a:lvl2pPr marL="1219170" lvl="1" indent="-474121">
              <a:spcBef>
                <a:spcPts val="0"/>
              </a:spcBef>
              <a:spcAft>
                <a:spcPts val="0"/>
              </a:spcAft>
              <a:buSzPts val="2000"/>
              <a:buChar char="▹"/>
              <a:defRPr/>
            </a:lvl2pPr>
            <a:lvl3pPr marL="1828754" lvl="2" indent="-474121">
              <a:spcBef>
                <a:spcPts val="0"/>
              </a:spcBef>
              <a:spcAft>
                <a:spcPts val="0"/>
              </a:spcAft>
              <a:buSzPts val="2000"/>
              <a:buChar char="▹"/>
              <a:defRPr/>
            </a:lvl3pPr>
            <a:lvl4pPr marL="2438339" lvl="3" indent="-474121">
              <a:spcBef>
                <a:spcPts val="0"/>
              </a:spcBef>
              <a:spcAft>
                <a:spcPts val="0"/>
              </a:spcAft>
              <a:buSzPts val="2000"/>
              <a:buChar char="●"/>
              <a:defRPr/>
            </a:lvl4pPr>
            <a:lvl5pPr marL="3047924" lvl="4" indent="-474121">
              <a:spcBef>
                <a:spcPts val="0"/>
              </a:spcBef>
              <a:spcAft>
                <a:spcPts val="0"/>
              </a:spcAft>
              <a:buSzPts val="2000"/>
              <a:buChar char="○"/>
              <a:defRPr/>
            </a:lvl5pPr>
            <a:lvl6pPr marL="3657509" lvl="5" indent="-474121">
              <a:spcBef>
                <a:spcPts val="0"/>
              </a:spcBef>
              <a:spcAft>
                <a:spcPts val="0"/>
              </a:spcAft>
              <a:buSzPts val="2000"/>
              <a:buChar char="■"/>
              <a:defRPr/>
            </a:lvl6pPr>
            <a:lvl7pPr marL="4267093" lvl="6" indent="-474121">
              <a:spcBef>
                <a:spcPts val="0"/>
              </a:spcBef>
              <a:spcAft>
                <a:spcPts val="0"/>
              </a:spcAft>
              <a:buSzPts val="2000"/>
              <a:buChar char="●"/>
              <a:defRPr/>
            </a:lvl7pPr>
            <a:lvl8pPr marL="4876678" lvl="7" indent="-474121">
              <a:spcBef>
                <a:spcPts val="0"/>
              </a:spcBef>
              <a:spcAft>
                <a:spcPts val="0"/>
              </a:spcAft>
              <a:buSzPts val="2000"/>
              <a:buChar char="○"/>
              <a:defRPr/>
            </a:lvl8pPr>
            <a:lvl9pPr marL="5486263" lvl="8" indent="-474121">
              <a:spcBef>
                <a:spcPts val="0"/>
              </a:spcBef>
              <a:spcAft>
                <a:spcPts val="0"/>
              </a:spcAft>
              <a:buSzPts val="2000"/>
              <a:buChar char="■"/>
              <a:defRPr/>
            </a:lvl9pPr>
          </a:lstStyle>
          <a:p>
            <a:pPr lvl="0"/>
            <a:r>
              <a:rPr lang="tr-TR"/>
              <a:t>Asıl metin stillerini düzenlemek için tıklayın</a:t>
            </a:r>
          </a:p>
        </p:txBody>
      </p:sp>
      <p:sp>
        <p:nvSpPr>
          <p:cNvPr id="47" name="Google Shape;47;p8"/>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8715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8"/>
        <p:cNvGrpSpPr/>
        <p:nvPr/>
      </p:nvGrpSpPr>
      <p:grpSpPr>
        <a:xfrm>
          <a:off x="0" y="0"/>
          <a:ext cx="0" cy="0"/>
          <a:chOff x="0" y="0"/>
          <a:chExt cx="0" cy="0"/>
        </a:xfrm>
      </p:grpSpPr>
      <p:sp>
        <p:nvSpPr>
          <p:cNvPr id="49" name="Google Shape;49;p9"/>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0" name="Google Shape;50;p9"/>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1" name="Google Shape;51;p9"/>
          <p:cNvSpPr txBox="1">
            <a:spLocks noGrp="1"/>
          </p:cNvSpPr>
          <p:nvPr>
            <p:ph type="title"/>
          </p:nvPr>
        </p:nvSpPr>
        <p:spPr>
          <a:xfrm>
            <a:off x="1121333" y="1292933"/>
            <a:ext cx="6402000" cy="54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tr-TR"/>
              <a:t>Asıl başlık stilini düzenlemek için tıklayın</a:t>
            </a:r>
            <a:endParaRPr/>
          </a:p>
        </p:txBody>
      </p:sp>
      <p:sp>
        <p:nvSpPr>
          <p:cNvPr id="52" name="Google Shape;52;p9"/>
          <p:cNvSpPr txBox="1">
            <a:spLocks noGrp="1"/>
          </p:cNvSpPr>
          <p:nvPr>
            <p:ph type="body" idx="1"/>
          </p:nvPr>
        </p:nvSpPr>
        <p:spPr>
          <a:xfrm>
            <a:off x="1121333" y="2134633"/>
            <a:ext cx="2793200" cy="32140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tr-TR"/>
              <a:t>Asıl metin stillerini düzenlemek için tıklayın</a:t>
            </a:r>
          </a:p>
        </p:txBody>
      </p:sp>
      <p:sp>
        <p:nvSpPr>
          <p:cNvPr id="53" name="Google Shape;53;p9"/>
          <p:cNvSpPr txBox="1">
            <a:spLocks noGrp="1"/>
          </p:cNvSpPr>
          <p:nvPr>
            <p:ph type="body" idx="2"/>
          </p:nvPr>
        </p:nvSpPr>
        <p:spPr>
          <a:xfrm>
            <a:off x="4057708" y="2134633"/>
            <a:ext cx="2793200" cy="32140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tr-TR"/>
              <a:t>Asıl metin stillerini düzenlemek için tıklayın</a:t>
            </a:r>
          </a:p>
        </p:txBody>
      </p:sp>
      <p:sp>
        <p:nvSpPr>
          <p:cNvPr id="54" name="Google Shape;54;p9"/>
          <p:cNvSpPr txBox="1">
            <a:spLocks noGrp="1"/>
          </p:cNvSpPr>
          <p:nvPr>
            <p:ph type="body" idx="3"/>
          </p:nvPr>
        </p:nvSpPr>
        <p:spPr>
          <a:xfrm>
            <a:off x="6994083" y="2134633"/>
            <a:ext cx="2793200" cy="3214000"/>
          </a:xfrm>
          <a:prstGeom prst="rect">
            <a:avLst/>
          </a:prstGeom>
        </p:spPr>
        <p:txBody>
          <a:bodyPr spcFirstLastPara="1" wrap="square" lIns="91425" tIns="91425" rIns="91425" bIns="91425" anchor="t" anchorCtr="0">
            <a:noAutofit/>
          </a:bodyPr>
          <a:lstStyle>
            <a:lvl1pPr marL="609585" lvl="0" indent="-440256" rtl="0">
              <a:spcBef>
                <a:spcPts val="800"/>
              </a:spcBef>
              <a:spcAft>
                <a:spcPts val="0"/>
              </a:spcAft>
              <a:buSzPts val="1600"/>
              <a:buChar char="▸"/>
              <a:defRPr sz="2133"/>
            </a:lvl1pPr>
            <a:lvl2pPr marL="1219170" lvl="1" indent="-440256" rtl="0">
              <a:spcBef>
                <a:spcPts val="0"/>
              </a:spcBef>
              <a:spcAft>
                <a:spcPts val="0"/>
              </a:spcAft>
              <a:buSzPts val="1600"/>
              <a:buChar char="▹"/>
              <a:defRPr sz="2133"/>
            </a:lvl2pPr>
            <a:lvl3pPr marL="1828754" lvl="2" indent="-440256" rtl="0">
              <a:spcBef>
                <a:spcPts val="0"/>
              </a:spcBef>
              <a:spcAft>
                <a:spcPts val="0"/>
              </a:spcAft>
              <a:buSzPts val="1600"/>
              <a:buChar char="▹"/>
              <a:defRPr sz="2133"/>
            </a:lvl3pPr>
            <a:lvl4pPr marL="2438339" lvl="3" indent="-440256" rtl="0">
              <a:spcBef>
                <a:spcPts val="0"/>
              </a:spcBef>
              <a:spcAft>
                <a:spcPts val="0"/>
              </a:spcAft>
              <a:buSzPts val="1600"/>
              <a:buChar char="●"/>
              <a:defRPr sz="2133"/>
            </a:lvl4pPr>
            <a:lvl5pPr marL="3047924" lvl="4" indent="-440256" rtl="0">
              <a:spcBef>
                <a:spcPts val="0"/>
              </a:spcBef>
              <a:spcAft>
                <a:spcPts val="0"/>
              </a:spcAft>
              <a:buSzPts val="1600"/>
              <a:buChar char="○"/>
              <a:defRPr sz="2133"/>
            </a:lvl5pPr>
            <a:lvl6pPr marL="3657509" lvl="5" indent="-440256" rtl="0">
              <a:spcBef>
                <a:spcPts val="0"/>
              </a:spcBef>
              <a:spcAft>
                <a:spcPts val="0"/>
              </a:spcAft>
              <a:buSzPts val="1600"/>
              <a:buChar char="■"/>
              <a:defRPr sz="2133"/>
            </a:lvl6pPr>
            <a:lvl7pPr marL="4267093" lvl="6" indent="-440256" rtl="0">
              <a:spcBef>
                <a:spcPts val="0"/>
              </a:spcBef>
              <a:spcAft>
                <a:spcPts val="0"/>
              </a:spcAft>
              <a:buSzPts val="1600"/>
              <a:buChar char="●"/>
              <a:defRPr sz="2133"/>
            </a:lvl7pPr>
            <a:lvl8pPr marL="4876678" lvl="7" indent="-440256" rtl="0">
              <a:spcBef>
                <a:spcPts val="0"/>
              </a:spcBef>
              <a:spcAft>
                <a:spcPts val="0"/>
              </a:spcAft>
              <a:buSzPts val="1600"/>
              <a:buChar char="○"/>
              <a:defRPr sz="2133"/>
            </a:lvl8pPr>
            <a:lvl9pPr marL="5486263" lvl="8" indent="-440256" rtl="0">
              <a:spcBef>
                <a:spcPts val="0"/>
              </a:spcBef>
              <a:spcAft>
                <a:spcPts val="0"/>
              </a:spcAft>
              <a:buSzPts val="1600"/>
              <a:buChar char="■"/>
              <a:defRPr sz="2133"/>
            </a:lvl9pPr>
          </a:lstStyle>
          <a:p>
            <a:pPr lvl="0"/>
            <a:r>
              <a:rPr lang="tr-TR"/>
              <a:t>Asıl metin stillerini düzenlemek için tıklayın</a:t>
            </a:r>
          </a:p>
        </p:txBody>
      </p:sp>
      <p:sp>
        <p:nvSpPr>
          <p:cNvPr id="55" name="Google Shape;55;p9"/>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1489980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10"/>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58" name="Google Shape;58;p10"/>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59" name="Google Shape;59;p10"/>
          <p:cNvSpPr txBox="1">
            <a:spLocks noGrp="1"/>
          </p:cNvSpPr>
          <p:nvPr>
            <p:ph type="title"/>
          </p:nvPr>
        </p:nvSpPr>
        <p:spPr>
          <a:xfrm>
            <a:off x="1121333" y="1292933"/>
            <a:ext cx="6402000" cy="5460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r>
              <a:rPr lang="tr-TR"/>
              <a:t>Asıl başlık stilini düzenlemek için tıklayın</a:t>
            </a:r>
            <a:endParaRPr/>
          </a:p>
        </p:txBody>
      </p:sp>
      <p:sp>
        <p:nvSpPr>
          <p:cNvPr id="60" name="Google Shape;60;p10"/>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1300072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1"/>
        <p:cNvGrpSpPr/>
        <p:nvPr/>
      </p:nvGrpSpPr>
      <p:grpSpPr>
        <a:xfrm>
          <a:off x="0" y="0"/>
          <a:ext cx="0" cy="0"/>
          <a:chOff x="0" y="0"/>
          <a:chExt cx="0" cy="0"/>
        </a:xfrm>
      </p:grpSpPr>
      <p:sp>
        <p:nvSpPr>
          <p:cNvPr id="62" name="Google Shape;62;p11"/>
          <p:cNvSpPr/>
          <p:nvPr/>
        </p:nvSpPr>
        <p:spPr>
          <a:xfrm>
            <a:off x="30480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000000">
              <a:alpha val="7310"/>
            </a:srgbClr>
          </a:solidFill>
          <a:ln>
            <a:noFill/>
          </a:ln>
        </p:spPr>
      </p:sp>
      <p:sp>
        <p:nvSpPr>
          <p:cNvPr id="63" name="Google Shape;63;p11"/>
          <p:cNvSpPr/>
          <p:nvPr/>
        </p:nvSpPr>
        <p:spPr>
          <a:xfrm>
            <a:off x="1" y="-13915"/>
            <a:ext cx="10972420" cy="6885849"/>
          </a:xfrm>
          <a:custGeom>
            <a:avLst/>
            <a:gdLst/>
            <a:ahLst/>
            <a:cxnLst/>
            <a:rect l="l" t="t" r="r" b="b"/>
            <a:pathLst>
              <a:path w="328450" h="206122" extrusionOk="0">
                <a:moveTo>
                  <a:pt x="0" y="0"/>
                </a:moveTo>
                <a:lnTo>
                  <a:pt x="0" y="206122"/>
                </a:lnTo>
                <a:lnTo>
                  <a:pt x="328450" y="206122"/>
                </a:lnTo>
                <a:lnTo>
                  <a:pt x="273309" y="331"/>
                </a:lnTo>
                <a:close/>
              </a:path>
            </a:pathLst>
          </a:custGeom>
          <a:solidFill>
            <a:srgbClr val="FFFFFF"/>
          </a:solidFill>
          <a:ln>
            <a:noFill/>
          </a:ln>
        </p:spPr>
      </p:sp>
      <p:sp>
        <p:nvSpPr>
          <p:cNvPr id="64" name="Google Shape;64;p11"/>
          <p:cNvSpPr txBox="1">
            <a:spLocks noGrp="1"/>
          </p:cNvSpPr>
          <p:nvPr>
            <p:ph type="body" idx="1"/>
          </p:nvPr>
        </p:nvSpPr>
        <p:spPr>
          <a:xfrm>
            <a:off x="1121333" y="5367067"/>
            <a:ext cx="10461200" cy="692800"/>
          </a:xfrm>
          <a:prstGeom prst="rect">
            <a:avLst/>
          </a:prstGeom>
        </p:spPr>
        <p:txBody>
          <a:bodyPr spcFirstLastPara="1" wrap="square" lIns="91425" tIns="91425" rIns="91425" bIns="91425" anchor="b" anchorCtr="0">
            <a:noAutofit/>
          </a:bodyPr>
          <a:lstStyle>
            <a:lvl1pPr marL="609585" lvl="0" indent="-304792">
              <a:spcBef>
                <a:spcPts val="480"/>
              </a:spcBef>
              <a:spcAft>
                <a:spcPts val="0"/>
              </a:spcAft>
              <a:buSzPts val="2000"/>
              <a:buNone/>
              <a:defRPr/>
            </a:lvl1pPr>
          </a:lstStyle>
          <a:p>
            <a:pPr lvl="0"/>
            <a:r>
              <a:rPr lang="tr-TR"/>
              <a:t>Asıl metin stillerini düzenlemek için tıklayın</a:t>
            </a:r>
          </a:p>
        </p:txBody>
      </p:sp>
      <p:sp>
        <p:nvSpPr>
          <p:cNvPr id="65" name="Google Shape;65;p11"/>
          <p:cNvSpPr txBox="1">
            <a:spLocks noGrp="1"/>
          </p:cNvSpPr>
          <p:nvPr>
            <p:ph type="sldNum" idx="12"/>
          </p:nvPr>
        </p:nvSpPr>
        <p:spPr>
          <a:xfrm>
            <a:off x="11390969" y="6333135"/>
            <a:ext cx="731600" cy="5248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98955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988133"/>
            <a:ext cx="6913600" cy="6328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1pPr>
            <a:lvl2pPr lvl="1">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2pPr>
            <a:lvl3pPr lvl="2">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3pPr>
            <a:lvl4pPr lvl="3">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4pPr>
            <a:lvl5pPr lvl="4">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5pPr>
            <a:lvl6pPr lvl="5">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6pPr>
            <a:lvl7pPr lvl="6">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7pPr>
            <a:lvl8pPr lvl="7">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8pPr>
            <a:lvl9pPr lvl="8">
              <a:spcBef>
                <a:spcPts val="0"/>
              </a:spcBef>
              <a:spcAft>
                <a:spcPts val="0"/>
              </a:spcAft>
              <a:buClr>
                <a:schemeClr val="dk2"/>
              </a:buClr>
              <a:buSzPts val="2400"/>
              <a:buFont typeface="Montserrat"/>
              <a:buNone/>
              <a:defRPr sz="2400" b="1">
                <a:solidFill>
                  <a:schemeClr val="dk2"/>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609600" y="1803400"/>
            <a:ext cx="6913600" cy="30076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chemeClr val="dk1"/>
              </a:buClr>
              <a:buSzPts val="2000"/>
              <a:buFont typeface="Karla"/>
              <a:buChar char="▸"/>
              <a:defRPr sz="2000">
                <a:solidFill>
                  <a:schemeClr val="dk1"/>
                </a:solidFill>
                <a:latin typeface="Karla"/>
                <a:ea typeface="Karla"/>
                <a:cs typeface="Karla"/>
                <a:sym typeface="Karla"/>
              </a:defRPr>
            </a:lvl1pPr>
            <a:lvl2pPr marL="914400" lvl="1"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2pPr>
            <a:lvl3pPr marL="1371600" lvl="2"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3pPr>
            <a:lvl4pPr marL="1828800" lvl="3"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4pPr>
            <a:lvl5pPr marL="2286000" lvl="4"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5pPr>
            <a:lvl6pPr marL="2743200" lvl="5"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6pPr>
            <a:lvl7pPr marL="3200400" lvl="6"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7pPr>
            <a:lvl8pPr marL="3657600" lvl="7"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8pPr>
            <a:lvl9pPr marL="4114800" lvl="8" indent="-355600">
              <a:spcBef>
                <a:spcPts val="0"/>
              </a:spcBef>
              <a:spcAft>
                <a:spcPts val="0"/>
              </a:spcAft>
              <a:buClr>
                <a:schemeClr val="dk1"/>
              </a:buClr>
              <a:buSzPts val="2000"/>
              <a:buFont typeface="Karla"/>
              <a:buChar char="■"/>
              <a:defRPr sz="2000">
                <a:solidFill>
                  <a:schemeClr val="dk1"/>
                </a:solidFill>
                <a:latin typeface="Karla"/>
                <a:ea typeface="Karla"/>
                <a:cs typeface="Karla"/>
                <a:sym typeface="Karla"/>
              </a:defRPr>
            </a:lvl9pPr>
          </a:lstStyle>
          <a:p>
            <a:endParaRPr/>
          </a:p>
        </p:txBody>
      </p:sp>
      <p:sp>
        <p:nvSpPr>
          <p:cNvPr id="8" name="Google Shape;8;p1"/>
          <p:cNvSpPr txBox="1">
            <a:spLocks noGrp="1"/>
          </p:cNvSpPr>
          <p:nvPr>
            <p:ph type="sldNum" idx="12"/>
          </p:nvPr>
        </p:nvSpPr>
        <p:spPr>
          <a:xfrm>
            <a:off x="11390969" y="6333135"/>
            <a:ext cx="731600" cy="524800"/>
          </a:xfrm>
          <a:prstGeom prst="rect">
            <a:avLst/>
          </a:prstGeom>
          <a:noFill/>
          <a:ln>
            <a:noFill/>
          </a:ln>
        </p:spPr>
        <p:txBody>
          <a:bodyPr spcFirstLastPara="1" wrap="square" lIns="91425" tIns="91425" rIns="91425" bIns="91425" anchor="t" anchorCtr="0">
            <a:noAutofit/>
          </a:bodyPr>
          <a:lstStyle>
            <a:lvl1pPr lvl="0" algn="r">
              <a:buNone/>
              <a:defRPr sz="1733" b="1">
                <a:solidFill>
                  <a:schemeClr val="lt1"/>
                </a:solidFill>
                <a:latin typeface="Montserrat"/>
                <a:ea typeface="Montserrat"/>
                <a:cs typeface="Montserrat"/>
                <a:sym typeface="Montserrat"/>
              </a:defRPr>
            </a:lvl1pPr>
            <a:lvl2pPr lvl="1" algn="r">
              <a:buNone/>
              <a:defRPr sz="1733" b="1">
                <a:solidFill>
                  <a:schemeClr val="lt1"/>
                </a:solidFill>
                <a:latin typeface="Montserrat"/>
                <a:ea typeface="Montserrat"/>
                <a:cs typeface="Montserrat"/>
                <a:sym typeface="Montserrat"/>
              </a:defRPr>
            </a:lvl2pPr>
            <a:lvl3pPr lvl="2" algn="r">
              <a:buNone/>
              <a:defRPr sz="1733" b="1">
                <a:solidFill>
                  <a:schemeClr val="lt1"/>
                </a:solidFill>
                <a:latin typeface="Montserrat"/>
                <a:ea typeface="Montserrat"/>
                <a:cs typeface="Montserrat"/>
                <a:sym typeface="Montserrat"/>
              </a:defRPr>
            </a:lvl3pPr>
            <a:lvl4pPr lvl="3" algn="r">
              <a:buNone/>
              <a:defRPr sz="1733" b="1">
                <a:solidFill>
                  <a:schemeClr val="lt1"/>
                </a:solidFill>
                <a:latin typeface="Montserrat"/>
                <a:ea typeface="Montserrat"/>
                <a:cs typeface="Montserrat"/>
                <a:sym typeface="Montserrat"/>
              </a:defRPr>
            </a:lvl4pPr>
            <a:lvl5pPr lvl="4" algn="r">
              <a:buNone/>
              <a:defRPr sz="1733" b="1">
                <a:solidFill>
                  <a:schemeClr val="lt1"/>
                </a:solidFill>
                <a:latin typeface="Montserrat"/>
                <a:ea typeface="Montserrat"/>
                <a:cs typeface="Montserrat"/>
                <a:sym typeface="Montserrat"/>
              </a:defRPr>
            </a:lvl5pPr>
            <a:lvl6pPr lvl="5" algn="r">
              <a:buNone/>
              <a:defRPr sz="1733" b="1">
                <a:solidFill>
                  <a:schemeClr val="lt1"/>
                </a:solidFill>
                <a:latin typeface="Montserrat"/>
                <a:ea typeface="Montserrat"/>
                <a:cs typeface="Montserrat"/>
                <a:sym typeface="Montserrat"/>
              </a:defRPr>
            </a:lvl6pPr>
            <a:lvl7pPr lvl="6" algn="r">
              <a:buNone/>
              <a:defRPr sz="1733" b="1">
                <a:solidFill>
                  <a:schemeClr val="lt1"/>
                </a:solidFill>
                <a:latin typeface="Montserrat"/>
                <a:ea typeface="Montserrat"/>
                <a:cs typeface="Montserrat"/>
                <a:sym typeface="Montserrat"/>
              </a:defRPr>
            </a:lvl7pPr>
            <a:lvl8pPr lvl="7" algn="r">
              <a:buNone/>
              <a:defRPr sz="1733" b="1">
                <a:solidFill>
                  <a:schemeClr val="lt1"/>
                </a:solidFill>
                <a:latin typeface="Montserrat"/>
                <a:ea typeface="Montserrat"/>
                <a:cs typeface="Montserrat"/>
                <a:sym typeface="Montserrat"/>
              </a:defRPr>
            </a:lvl8pPr>
            <a:lvl9pPr lvl="8" algn="r">
              <a:buNone/>
              <a:defRPr sz="1733" b="1">
                <a:solidFill>
                  <a:schemeClr val="lt1"/>
                </a:solidFill>
                <a:latin typeface="Montserrat"/>
                <a:ea typeface="Montserrat"/>
                <a:cs typeface="Montserrat"/>
                <a:sym typeface="Montserrat"/>
              </a:defRPr>
            </a:lvl9pPr>
          </a:lstStyle>
          <a:p>
            <a:fld id="{0C520BAC-32DE-4945-B4A5-5F53AE8E3948}" type="slidenum">
              <a:rPr lang="tr-TR" smtClean="0"/>
              <a:t>‹#›</a:t>
            </a:fld>
            <a:endParaRPr lang="tr-TR"/>
          </a:p>
        </p:txBody>
      </p:sp>
    </p:spTree>
    <p:extLst>
      <p:ext uri="{BB962C8B-B14F-4D97-AF65-F5344CB8AC3E}">
        <p14:creationId xmlns:p14="http://schemas.microsoft.com/office/powerpoint/2010/main" val="214794167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ransition>
    <p:fade thruBlk="1"/>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366"/>
        <p:cNvGrpSpPr/>
        <p:nvPr/>
      </p:nvGrpSpPr>
      <p:grpSpPr>
        <a:xfrm>
          <a:off x="0" y="0"/>
          <a:ext cx="0" cy="0"/>
          <a:chOff x="0" y="0"/>
          <a:chExt cx="0" cy="0"/>
        </a:xfrm>
      </p:grpSpPr>
      <p:sp>
        <p:nvSpPr>
          <p:cNvPr id="367" name="Google Shape;367;p37"/>
          <p:cNvSpPr/>
          <p:nvPr/>
        </p:nvSpPr>
        <p:spPr>
          <a:xfrm>
            <a:off x="5152935" y="951721"/>
            <a:ext cx="6494692" cy="505619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tx1">
              <a:lumMod val="50000"/>
            </a:schemeClr>
          </a:solidFill>
          <a:ln w="9525" cap="flat" cmpd="sng">
            <a:solidFill>
              <a:srgbClr val="B7B7B7"/>
            </a:solidFill>
            <a:prstDash val="solid"/>
            <a:round/>
            <a:headEnd type="none" w="sm" len="sm"/>
            <a:tailEnd type="none" w="sm" len="sm"/>
          </a:ln>
        </p:spPr>
        <p:txBody>
          <a:bodyPr spcFirstLastPara="1" wrap="square" lIns="121900" tIns="121900" rIns="121900" bIns="121900" anchor="ctr" anchorCtr="0">
            <a:noAutofit/>
          </a:bodyPr>
          <a:lstStyle/>
          <a:p>
            <a:endParaRPr sz="1867">
              <a:solidFill>
                <a:schemeClr val="tx1">
                  <a:lumMod val="50000"/>
                </a:schemeClr>
              </a:solidFill>
            </a:endParaRPr>
          </a:p>
        </p:txBody>
      </p:sp>
      <p:sp>
        <p:nvSpPr>
          <p:cNvPr id="369" name="Google Shape;369;p37"/>
          <p:cNvSpPr txBox="1">
            <a:spLocks noGrp="1"/>
          </p:cNvSpPr>
          <p:nvPr>
            <p:ph type="title"/>
          </p:nvPr>
        </p:nvSpPr>
        <p:spPr>
          <a:xfrm>
            <a:off x="350047" y="5632560"/>
            <a:ext cx="6494692" cy="917721"/>
          </a:xfrm>
          <a:prstGeom prst="rect">
            <a:avLst/>
          </a:prstGeom>
        </p:spPr>
        <p:txBody>
          <a:bodyPr spcFirstLastPara="1" wrap="square" lIns="121900" tIns="121900" rIns="121900" bIns="121900" anchor="b" anchorCtr="0">
            <a:noAutofit/>
          </a:bodyPr>
          <a:lstStyle/>
          <a:p>
            <a:r>
              <a:rPr lang="tr-TR" sz="2700" dirty="0">
                <a:solidFill>
                  <a:srgbClr val="7030A0"/>
                </a:solidFill>
              </a:rPr>
              <a:t>VİSUAL STUDİO 2019 COMMUNİTY </a:t>
            </a:r>
            <a:br>
              <a:rPr lang="tr-TR" sz="2700" dirty="0">
                <a:solidFill>
                  <a:srgbClr val="7030A0"/>
                </a:solidFill>
              </a:rPr>
            </a:br>
            <a:r>
              <a:rPr lang="tr-TR" sz="2700" dirty="0">
                <a:solidFill>
                  <a:srgbClr val="FFC000"/>
                </a:solidFill>
              </a:rPr>
              <a:t>KURULUM</a:t>
            </a:r>
          </a:p>
        </p:txBody>
      </p:sp>
      <p:sp>
        <p:nvSpPr>
          <p:cNvPr id="374" name="Google Shape;374;p37"/>
          <p:cNvSpPr txBox="1">
            <a:spLocks noGrp="1"/>
          </p:cNvSpPr>
          <p:nvPr>
            <p:ph type="sldNum" idx="12"/>
          </p:nvPr>
        </p:nvSpPr>
        <p:spPr>
          <a:xfrm>
            <a:off x="11390969" y="6333135"/>
            <a:ext cx="731600" cy="524800"/>
          </a:xfrm>
          <a:prstGeom prst="rect">
            <a:avLst/>
          </a:prstGeom>
        </p:spPr>
        <p:txBody>
          <a:bodyPr spcFirstLastPara="1" wrap="square" lIns="121900" tIns="121900" rIns="121900" bIns="121900" anchor="t" anchorCtr="0">
            <a:noAutofit/>
          </a:bodyPr>
          <a:lstStyle/>
          <a:p>
            <a:fld id="{00000000-1234-1234-1234-123412341234}" type="slidenum">
              <a:rPr lang="en"/>
              <a:pPr/>
              <a:t>1</a:t>
            </a:fld>
            <a:endParaRPr/>
          </a:p>
        </p:txBody>
      </p:sp>
      <p:pic>
        <p:nvPicPr>
          <p:cNvPr id="3" name="Resim 2">
            <a:extLst>
              <a:ext uri="{FF2B5EF4-FFF2-40B4-BE49-F238E27FC236}">
                <a16:creationId xmlns:a16="http://schemas.microsoft.com/office/drawing/2014/main" id="{42B9B5E2-E5A6-4592-B533-C6C22FF7BC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4481" y="1225440"/>
            <a:ext cx="5966488" cy="380039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929821" y="453397"/>
            <a:ext cx="5924739"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a:t>
            </a:r>
            <a:r>
              <a:rPr lang="tr-TR" dirty="0">
                <a:solidFill>
                  <a:srgbClr val="7030A0"/>
                </a:solidFill>
              </a:rPr>
              <a:t>KURU</a:t>
            </a:r>
            <a:r>
              <a:rPr lang="tr-TR" dirty="0">
                <a:solidFill>
                  <a:schemeClr val="bg1"/>
                </a:solidFill>
              </a:rPr>
              <a:t>LUMU</a:t>
            </a:r>
            <a:r>
              <a:rPr lang="it-IT" dirty="0">
                <a:solidFill>
                  <a:schemeClr val="bg1"/>
                </a:solidFill>
              </a:rPr>
              <a:t> </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929821" y="1453923"/>
            <a:ext cx="4700958" cy="4674162"/>
          </a:xfrm>
        </p:spPr>
        <p:txBody>
          <a:bodyPr>
            <a:normAutofit/>
          </a:bodyPr>
          <a:lstStyle/>
          <a:p>
            <a:pPr marL="14287" indent="0" algn="just">
              <a:buClr>
                <a:srgbClr val="7030A0"/>
              </a:buClr>
              <a:buNone/>
            </a:pPr>
            <a:r>
              <a:rPr lang="tr-TR" sz="3600" dirty="0">
                <a:solidFill>
                  <a:schemeClr val="tx2">
                    <a:lumMod val="50000"/>
                  </a:schemeClr>
                </a:solidFill>
              </a:rPr>
              <a:t>Visual Studio Installer programı kurulum için gerekli önyüklemeleri yapıyor.</a:t>
            </a:r>
          </a:p>
        </p:txBody>
      </p:sp>
      <p:pic>
        <p:nvPicPr>
          <p:cNvPr id="7" name="Resim 6">
            <a:extLst>
              <a:ext uri="{FF2B5EF4-FFF2-40B4-BE49-F238E27FC236}">
                <a16:creationId xmlns:a16="http://schemas.microsoft.com/office/drawing/2014/main" id="{42DC5DEF-3AF3-4871-8712-9FD6F00044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7504" y="1453923"/>
            <a:ext cx="5042767" cy="2941614"/>
          </a:xfrm>
          <a:prstGeom prst="rect">
            <a:avLst/>
          </a:prstGeom>
        </p:spPr>
      </p:pic>
    </p:spTree>
    <p:extLst>
      <p:ext uri="{BB962C8B-B14F-4D97-AF65-F5344CB8AC3E}">
        <p14:creationId xmlns:p14="http://schemas.microsoft.com/office/powerpoint/2010/main" val="20698490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 NUN KURULUMU </a:t>
            </a:r>
            <a:endParaRPr lang="tr-TR" dirty="0">
              <a:solidFill>
                <a:srgbClr val="FFC000"/>
              </a:solidFill>
            </a:endParaRP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2" name="Metin Yer Tutucusu 4">
            <a:extLst>
              <a:ext uri="{FF2B5EF4-FFF2-40B4-BE49-F238E27FC236}">
                <a16:creationId xmlns:a16="http://schemas.microsoft.com/office/drawing/2014/main" id="{4C3AF872-43AE-4527-8DC9-D53D82EB4AD2}"/>
              </a:ext>
            </a:extLst>
          </p:cNvPr>
          <p:cNvSpPr txBox="1">
            <a:spLocks/>
          </p:cNvSpPr>
          <p:nvPr/>
        </p:nvSpPr>
        <p:spPr>
          <a:xfrm>
            <a:off x="812866" y="5350761"/>
            <a:ext cx="10555712" cy="1195058"/>
          </a:xfrm>
          <a:prstGeom prst="rect">
            <a:avLst/>
          </a:prstGeom>
        </p:spPr>
        <p:txBody>
          <a:bodyPr>
            <a:normAutofit fontScale="77500" lnSpcReduction="2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rPr>
              <a:t>Burada Visual Studio programını </a:t>
            </a:r>
            <a:r>
              <a:rPr lang="tr-TR" sz="2800" b="1" dirty="0">
                <a:solidFill>
                  <a:srgbClr val="FFC000"/>
                </a:solidFill>
              </a:rPr>
              <a:t>hangi amaç için kullanmayı düşünüyorsak o paketleri seçip kurmamız gerekiyor</a:t>
            </a:r>
            <a:r>
              <a:rPr lang="tr-TR" sz="2800" dirty="0">
                <a:solidFill>
                  <a:schemeClr val="tx2"/>
                </a:solidFill>
              </a:rPr>
              <a:t>. </a:t>
            </a:r>
            <a:r>
              <a:rPr lang="tr-TR" sz="2800" dirty="0" err="1">
                <a:solidFill>
                  <a:schemeClr val="tx2"/>
                </a:solidFill>
              </a:rPr>
              <a:t>Yükelemeye</a:t>
            </a:r>
            <a:r>
              <a:rPr lang="tr-TR" sz="2800" dirty="0">
                <a:solidFill>
                  <a:schemeClr val="tx2"/>
                </a:solidFill>
              </a:rPr>
              <a:t> dahil edilecek her paket yükleme boyutunu arttıracaktır. Yükleme boyutunu sağ alt köşede yer alan </a:t>
            </a:r>
            <a:r>
              <a:rPr lang="tr-TR" sz="2800" b="1" dirty="0">
                <a:solidFill>
                  <a:srgbClr val="FFC000"/>
                </a:solidFill>
              </a:rPr>
              <a:t>Gereken Toplam Alan </a:t>
            </a:r>
            <a:r>
              <a:rPr lang="tr-TR" sz="2800" dirty="0">
                <a:solidFill>
                  <a:schemeClr val="tx2"/>
                </a:solidFill>
              </a:rPr>
              <a:t>kısmından kontrol edebilirsiniz.</a:t>
            </a:r>
            <a:endParaRPr lang="tr-TR" sz="2800" dirty="0">
              <a:solidFill>
                <a:srgbClr val="FFC000"/>
              </a:solidFill>
            </a:endParaRPr>
          </a:p>
        </p:txBody>
      </p:sp>
      <p:pic>
        <p:nvPicPr>
          <p:cNvPr id="8" name="Resim 7">
            <a:extLst>
              <a:ext uri="{FF2B5EF4-FFF2-40B4-BE49-F238E27FC236}">
                <a16:creationId xmlns:a16="http://schemas.microsoft.com/office/drawing/2014/main" id="{042E1FEE-B108-4B30-BF43-38A717DD8C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1205" cy="3837831"/>
          </a:xfrm>
          <a:prstGeom prst="rect">
            <a:avLst/>
          </a:prstGeom>
        </p:spPr>
      </p:pic>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357810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rPr>
              <a:t>Yükleyici 4 sekmeden oluşan bir pencere açar.</a:t>
            </a:r>
          </a:p>
          <a:p>
            <a:pPr marL="14287" algn="just">
              <a:buClr>
                <a:srgbClr val="7030A0"/>
              </a:buClr>
            </a:pPr>
            <a:r>
              <a:rPr lang="tr-TR" sz="2800" dirty="0">
                <a:solidFill>
                  <a:schemeClr val="tx2"/>
                </a:solidFill>
              </a:rPr>
              <a:t>İlk sekmede yüklemek istediğimiz paketlerin seçimini yaparız.</a:t>
            </a:r>
          </a:p>
        </p:txBody>
      </p:sp>
    </p:spTree>
    <p:extLst>
      <p:ext uri="{BB962C8B-B14F-4D97-AF65-F5344CB8AC3E}">
        <p14:creationId xmlns:p14="http://schemas.microsoft.com/office/powerpoint/2010/main" val="520462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 NUN KURULUMU </a:t>
            </a:r>
            <a:endParaRPr lang="tr-TR" dirty="0">
              <a:solidFill>
                <a:srgbClr val="FFC000"/>
              </a:solidFill>
            </a:endParaRP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357810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latin typeface="Karla"/>
              </a:rPr>
              <a:t>Yüklemeye dahil etmek istediğimiz bağımsız bileşenleri bu alanda belirliyoruz.</a:t>
            </a:r>
          </a:p>
        </p:txBody>
      </p:sp>
      <p:pic>
        <p:nvPicPr>
          <p:cNvPr id="3" name="Resim 2">
            <a:extLst>
              <a:ext uri="{FF2B5EF4-FFF2-40B4-BE49-F238E27FC236}">
                <a16:creationId xmlns:a16="http://schemas.microsoft.com/office/drawing/2014/main" id="{0373BD62-B7CB-4D08-8D26-48EC0D4D54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3837189"/>
          </a:xfrm>
          <a:prstGeom prst="rect">
            <a:avLst/>
          </a:prstGeom>
        </p:spPr>
      </p:pic>
    </p:spTree>
    <p:extLst>
      <p:ext uri="{BB962C8B-B14F-4D97-AF65-F5344CB8AC3E}">
        <p14:creationId xmlns:p14="http://schemas.microsoft.com/office/powerpoint/2010/main" val="83841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 NUN KURULUMU </a:t>
            </a:r>
            <a:endParaRPr lang="tr-TR" dirty="0">
              <a:solidFill>
                <a:srgbClr val="FFC000"/>
              </a:solidFill>
            </a:endParaRP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357810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latin typeface="Karla"/>
              </a:rPr>
              <a:t>Dil Paketleri kısmında; Visual Studio programını hangi dil ile kullanmak istiyor isek o dili (dilleri) tercih ediyoruz.</a:t>
            </a:r>
          </a:p>
        </p:txBody>
      </p:sp>
      <p:pic>
        <p:nvPicPr>
          <p:cNvPr id="5" name="Resim 4">
            <a:extLst>
              <a:ext uri="{FF2B5EF4-FFF2-40B4-BE49-F238E27FC236}">
                <a16:creationId xmlns:a16="http://schemas.microsoft.com/office/drawing/2014/main" id="{24DE8149-4B12-4848-80ED-340CD19A04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35415"/>
            <a:ext cx="7200000" cy="3837189"/>
          </a:xfrm>
          <a:prstGeom prst="rect">
            <a:avLst/>
          </a:prstGeom>
        </p:spPr>
      </p:pic>
      <p:sp>
        <p:nvSpPr>
          <p:cNvPr id="8" name="Metin Yer Tutucusu 4">
            <a:extLst>
              <a:ext uri="{FF2B5EF4-FFF2-40B4-BE49-F238E27FC236}">
                <a16:creationId xmlns:a16="http://schemas.microsoft.com/office/drawing/2014/main" id="{8DA0E841-799E-4E0B-9FFA-A8A333376159}"/>
              </a:ext>
            </a:extLst>
          </p:cNvPr>
          <p:cNvSpPr txBox="1">
            <a:spLocks/>
          </p:cNvSpPr>
          <p:nvPr/>
        </p:nvSpPr>
        <p:spPr>
          <a:xfrm>
            <a:off x="757348" y="5381219"/>
            <a:ext cx="11097768" cy="1215585"/>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latin typeface="Karla"/>
              </a:rPr>
              <a:t>Birden fazla dil paketinin seçilmesi yükleme boyutunu arttıracaktır.</a:t>
            </a:r>
          </a:p>
          <a:p>
            <a:pPr marL="14287" algn="just">
              <a:buClr>
                <a:srgbClr val="7030A0"/>
              </a:buClr>
            </a:pPr>
            <a:r>
              <a:rPr lang="tr-TR" sz="2800" dirty="0">
                <a:solidFill>
                  <a:schemeClr val="tx2"/>
                </a:solidFill>
                <a:latin typeface="Karla"/>
              </a:rPr>
              <a:t>Yükleme dili olarak daha sık kullanıldığı için İngilizce tercih edilmiştir.</a:t>
            </a:r>
          </a:p>
        </p:txBody>
      </p:sp>
    </p:spTree>
    <p:extLst>
      <p:ext uri="{BB962C8B-B14F-4D97-AF65-F5344CB8AC3E}">
        <p14:creationId xmlns:p14="http://schemas.microsoft.com/office/powerpoint/2010/main" val="20909025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 NUN KURULUMU </a:t>
            </a:r>
            <a:endParaRPr lang="tr-TR" dirty="0">
              <a:solidFill>
                <a:srgbClr val="FFC000"/>
              </a:solidFill>
            </a:endParaRP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513950" cy="357810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400" dirty="0">
                <a:solidFill>
                  <a:schemeClr val="tx2"/>
                </a:solidFill>
                <a:latin typeface="Karla"/>
              </a:rPr>
              <a:t>Bu sekmede Visual Studio programının nereye kurulacağını gösterir. Varsayılan konumdan farklı bir yere kurulmasını tercih ederseniz gerekli değişiklikleri buradan yapabilirsiniz.</a:t>
            </a:r>
          </a:p>
        </p:txBody>
      </p:sp>
      <p:sp>
        <p:nvSpPr>
          <p:cNvPr id="8" name="Metin Yer Tutucusu 4">
            <a:extLst>
              <a:ext uri="{FF2B5EF4-FFF2-40B4-BE49-F238E27FC236}">
                <a16:creationId xmlns:a16="http://schemas.microsoft.com/office/drawing/2014/main" id="{8DA0E841-799E-4E0B-9FFA-A8A333376159}"/>
              </a:ext>
            </a:extLst>
          </p:cNvPr>
          <p:cNvSpPr txBox="1">
            <a:spLocks/>
          </p:cNvSpPr>
          <p:nvPr/>
        </p:nvSpPr>
        <p:spPr>
          <a:xfrm>
            <a:off x="757348" y="5381219"/>
            <a:ext cx="11097768" cy="1215585"/>
          </a:xfrm>
          <a:prstGeom prst="rect">
            <a:avLst/>
          </a:prstGeom>
        </p:spPr>
        <p:txBody>
          <a:bodyPr>
            <a:normAutofit fontScale="92500" lnSpcReduction="100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latin typeface="Karla"/>
              </a:rPr>
              <a:t>Tüm ayarlamaları yaptıktan sonra sağ alt köşede yer alan </a:t>
            </a:r>
            <a:r>
              <a:rPr lang="tr-TR" sz="2800" b="1" dirty="0">
                <a:solidFill>
                  <a:srgbClr val="FFC000"/>
                </a:solidFill>
                <a:latin typeface="Karla"/>
              </a:rPr>
              <a:t>YÜKLE</a:t>
            </a:r>
            <a:r>
              <a:rPr lang="tr-TR" sz="2800" dirty="0">
                <a:solidFill>
                  <a:schemeClr val="tx2"/>
                </a:solidFill>
                <a:latin typeface="Karla"/>
              </a:rPr>
              <a:t> butonuna bastığınızda installer gerekli dosyaları internetten indirirken aynı zamanda bilgisayarımıza yükler</a:t>
            </a:r>
          </a:p>
        </p:txBody>
      </p:sp>
      <p:pic>
        <p:nvPicPr>
          <p:cNvPr id="3" name="Resim 2">
            <a:extLst>
              <a:ext uri="{FF2B5EF4-FFF2-40B4-BE49-F238E27FC236}">
                <a16:creationId xmlns:a16="http://schemas.microsoft.com/office/drawing/2014/main" id="{C2F39263-ACBF-4EAA-8913-37A8D42499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771" cy="3837600"/>
          </a:xfrm>
          <a:prstGeom prst="rect">
            <a:avLst/>
          </a:prstGeom>
        </p:spPr>
      </p:pic>
    </p:spTree>
    <p:extLst>
      <p:ext uri="{BB962C8B-B14F-4D97-AF65-F5344CB8AC3E}">
        <p14:creationId xmlns:p14="http://schemas.microsoft.com/office/powerpoint/2010/main" val="2010194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 NUN KURULUMU </a:t>
            </a:r>
            <a:endParaRPr lang="tr-TR" dirty="0">
              <a:solidFill>
                <a:srgbClr val="FFC000"/>
              </a:solidFill>
            </a:endParaRP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357810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dirty="0">
                <a:solidFill>
                  <a:schemeClr val="tx2"/>
                </a:solidFill>
                <a:latin typeface="Karla"/>
              </a:rPr>
              <a:t>Seçtiğimiz bileşenler ve internet bağlantı hızımıza göre dosyaların bilgisayarımıza yüklenmesi biraz zaman alacaktır.</a:t>
            </a:r>
          </a:p>
        </p:txBody>
      </p:sp>
      <p:pic>
        <p:nvPicPr>
          <p:cNvPr id="5" name="Resim 4">
            <a:extLst>
              <a:ext uri="{FF2B5EF4-FFF2-40B4-BE49-F238E27FC236}">
                <a16:creationId xmlns:a16="http://schemas.microsoft.com/office/drawing/2014/main" id="{D257D979-9879-4C20-99B2-026D09DF75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35415"/>
            <a:ext cx="7200000" cy="3837189"/>
          </a:xfrm>
          <a:prstGeom prst="rect">
            <a:avLst/>
          </a:prstGeom>
        </p:spPr>
      </p:pic>
    </p:spTree>
    <p:extLst>
      <p:ext uri="{BB962C8B-B14F-4D97-AF65-F5344CB8AC3E}">
        <p14:creationId xmlns:p14="http://schemas.microsoft.com/office/powerpoint/2010/main" val="24978888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929821" y="453397"/>
            <a:ext cx="5924739"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a:t>
            </a:r>
            <a:r>
              <a:rPr lang="tr-TR" dirty="0">
                <a:solidFill>
                  <a:srgbClr val="7030A0"/>
                </a:solidFill>
              </a:rPr>
              <a:t>KURU</a:t>
            </a:r>
            <a:r>
              <a:rPr lang="tr-TR" dirty="0">
                <a:solidFill>
                  <a:schemeClr val="bg1"/>
                </a:solidFill>
              </a:rPr>
              <a:t>LUMU</a:t>
            </a:r>
            <a:r>
              <a:rPr lang="it-IT" dirty="0">
                <a:solidFill>
                  <a:schemeClr val="bg1"/>
                </a:solidFill>
              </a:rPr>
              <a:t> </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929821" y="1453923"/>
            <a:ext cx="4700958" cy="4674162"/>
          </a:xfrm>
        </p:spPr>
        <p:txBody>
          <a:bodyPr>
            <a:normAutofit fontScale="92500" lnSpcReduction="20000"/>
          </a:bodyPr>
          <a:lstStyle/>
          <a:p>
            <a:pPr marL="14287" indent="0" algn="just">
              <a:buClr>
                <a:srgbClr val="7030A0"/>
              </a:buClr>
              <a:buNone/>
            </a:pPr>
            <a:r>
              <a:rPr lang="tr-TR" sz="3600" dirty="0">
                <a:solidFill>
                  <a:schemeClr val="tx2">
                    <a:lumMod val="50000"/>
                  </a:schemeClr>
                </a:solidFill>
              </a:rPr>
              <a:t>Kurulum tamamlandıktan sonra karşınıza Visual Studio 2019 karşılama penceresi gelecektir. </a:t>
            </a:r>
          </a:p>
          <a:p>
            <a:pPr marL="14287" indent="0" algn="just">
              <a:buClr>
                <a:srgbClr val="7030A0"/>
              </a:buClr>
              <a:buNone/>
            </a:pPr>
            <a:r>
              <a:rPr lang="tr-TR" sz="3600" dirty="0">
                <a:solidFill>
                  <a:schemeClr val="tx2">
                    <a:lumMod val="50000"/>
                  </a:schemeClr>
                </a:solidFill>
              </a:rPr>
              <a:t>Eğer Microsoft hesabınız varsa, hesabınız ile giriş yapabilirsiniz yada </a:t>
            </a:r>
            <a:r>
              <a:rPr lang="tr-TR" sz="3600" b="1" dirty="0">
                <a:solidFill>
                  <a:srgbClr val="7030A0"/>
                </a:solidFill>
              </a:rPr>
              <a:t>"Not </a:t>
            </a:r>
            <a:r>
              <a:rPr lang="tr-TR" sz="3600" b="1" dirty="0" err="1">
                <a:solidFill>
                  <a:srgbClr val="7030A0"/>
                </a:solidFill>
              </a:rPr>
              <a:t>now</a:t>
            </a:r>
            <a:r>
              <a:rPr lang="tr-TR" sz="3600" b="1" dirty="0">
                <a:solidFill>
                  <a:srgbClr val="7030A0"/>
                </a:solidFill>
              </a:rPr>
              <a:t>, </a:t>
            </a:r>
            <a:r>
              <a:rPr lang="tr-TR" sz="3600" b="1" dirty="0" err="1">
                <a:solidFill>
                  <a:srgbClr val="7030A0"/>
                </a:solidFill>
              </a:rPr>
              <a:t>maybe</a:t>
            </a:r>
            <a:r>
              <a:rPr lang="tr-TR" sz="3600" b="1" dirty="0">
                <a:solidFill>
                  <a:srgbClr val="7030A0"/>
                </a:solidFill>
              </a:rPr>
              <a:t> </a:t>
            </a:r>
            <a:r>
              <a:rPr lang="tr-TR" sz="3600" b="1" dirty="0" err="1">
                <a:solidFill>
                  <a:srgbClr val="7030A0"/>
                </a:solidFill>
              </a:rPr>
              <a:t>later</a:t>
            </a:r>
            <a:r>
              <a:rPr lang="tr-TR" sz="3600" b="1" dirty="0">
                <a:solidFill>
                  <a:srgbClr val="7030A0"/>
                </a:solidFill>
              </a:rPr>
              <a:t>"</a:t>
            </a:r>
            <a:r>
              <a:rPr lang="tr-TR" sz="3600" dirty="0">
                <a:solidFill>
                  <a:schemeClr val="tx2">
                    <a:lumMod val="50000"/>
                  </a:schemeClr>
                </a:solidFill>
              </a:rPr>
              <a:t> seçeneğini seçerek devam edebilirsiniz.</a:t>
            </a:r>
          </a:p>
        </p:txBody>
      </p:sp>
      <p:pic>
        <p:nvPicPr>
          <p:cNvPr id="6" name="Resim 5">
            <a:extLst>
              <a:ext uri="{FF2B5EF4-FFF2-40B4-BE49-F238E27FC236}">
                <a16:creationId xmlns:a16="http://schemas.microsoft.com/office/drawing/2014/main" id="{ACA91A57-2E48-410C-87D5-7747CF638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2562" y="1327727"/>
            <a:ext cx="3885907" cy="4773636"/>
          </a:xfrm>
          <a:prstGeom prst="rect">
            <a:avLst/>
          </a:prstGeom>
        </p:spPr>
      </p:pic>
    </p:spTree>
    <p:extLst>
      <p:ext uri="{BB962C8B-B14F-4D97-AF65-F5344CB8AC3E}">
        <p14:creationId xmlns:p14="http://schemas.microsoft.com/office/powerpoint/2010/main" val="2993851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929821" y="453397"/>
            <a:ext cx="5924739"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a:t>
            </a:r>
            <a:r>
              <a:rPr lang="tr-TR" dirty="0">
                <a:solidFill>
                  <a:srgbClr val="7030A0"/>
                </a:solidFill>
              </a:rPr>
              <a:t>KURU</a:t>
            </a:r>
            <a:r>
              <a:rPr lang="tr-TR" dirty="0">
                <a:solidFill>
                  <a:schemeClr val="bg1"/>
                </a:solidFill>
              </a:rPr>
              <a:t>LUMU</a:t>
            </a:r>
            <a:r>
              <a:rPr lang="it-IT" dirty="0">
                <a:solidFill>
                  <a:schemeClr val="bg1"/>
                </a:solidFill>
              </a:rPr>
              <a:t> </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929821" y="1453923"/>
            <a:ext cx="4700958" cy="4674162"/>
          </a:xfrm>
        </p:spPr>
        <p:txBody>
          <a:bodyPr>
            <a:normAutofit fontScale="77500" lnSpcReduction="20000"/>
          </a:bodyPr>
          <a:lstStyle/>
          <a:p>
            <a:pPr marL="14287" indent="0" algn="just">
              <a:buClr>
                <a:srgbClr val="7030A0"/>
              </a:buClr>
              <a:buNone/>
            </a:pPr>
            <a:r>
              <a:rPr lang="tr-TR" sz="3600" dirty="0">
                <a:solidFill>
                  <a:schemeClr val="tx2">
                    <a:lumMod val="50000"/>
                  </a:schemeClr>
                </a:solidFill>
              </a:rPr>
              <a:t>Program il açıldığında sizden 2 seçim yapmanızı ister.</a:t>
            </a:r>
          </a:p>
          <a:p>
            <a:pPr marL="585787" indent="-571500" algn="just">
              <a:buClr>
                <a:srgbClr val="7030A0"/>
              </a:buClr>
              <a:buFont typeface="Wingdings" panose="05000000000000000000" pitchFamily="2" charset="2"/>
              <a:buChar char="ü"/>
            </a:pPr>
            <a:r>
              <a:rPr lang="tr-TR" sz="3600" b="1" dirty="0">
                <a:solidFill>
                  <a:srgbClr val="7030A0"/>
                </a:solidFill>
              </a:rPr>
              <a:t>Development </a:t>
            </a:r>
            <a:r>
              <a:rPr lang="tr-TR" sz="3600" b="1" dirty="0" err="1">
                <a:solidFill>
                  <a:srgbClr val="7030A0"/>
                </a:solidFill>
              </a:rPr>
              <a:t>Settings</a:t>
            </a:r>
            <a:r>
              <a:rPr lang="tr-TR" sz="3600" b="1" dirty="0">
                <a:solidFill>
                  <a:srgbClr val="7030A0"/>
                </a:solidFill>
              </a:rPr>
              <a:t> </a:t>
            </a:r>
            <a:r>
              <a:rPr lang="tr-TR" sz="3600" dirty="0">
                <a:solidFill>
                  <a:schemeClr val="tx2">
                    <a:lumMod val="50000"/>
                  </a:schemeClr>
                </a:solidFill>
              </a:rPr>
              <a:t>alanında </a:t>
            </a:r>
            <a:r>
              <a:rPr lang="tr-TR" sz="3600" dirty="0" err="1">
                <a:solidFill>
                  <a:schemeClr val="tx2">
                    <a:lumMod val="50000"/>
                  </a:schemeClr>
                </a:solidFill>
              </a:rPr>
              <a:t>arayüzün</a:t>
            </a:r>
            <a:r>
              <a:rPr lang="tr-TR" sz="3600" dirty="0">
                <a:solidFill>
                  <a:schemeClr val="tx2">
                    <a:lumMod val="50000"/>
                  </a:schemeClr>
                </a:solidFill>
              </a:rPr>
              <a:t> hangi programlama diline uygun olarak düzenlenmesini istediğinizi,</a:t>
            </a:r>
          </a:p>
          <a:p>
            <a:pPr marL="585787" indent="-571500" algn="just">
              <a:buClr>
                <a:srgbClr val="7030A0"/>
              </a:buClr>
              <a:buFont typeface="Wingdings" panose="05000000000000000000" pitchFamily="2" charset="2"/>
              <a:buChar char="ü"/>
            </a:pPr>
            <a:r>
              <a:rPr lang="tr-TR" sz="3600" b="1" dirty="0" err="1">
                <a:solidFill>
                  <a:srgbClr val="7030A0"/>
                </a:solidFill>
              </a:rPr>
              <a:t>Choose</a:t>
            </a:r>
            <a:r>
              <a:rPr lang="tr-TR" sz="3600" b="1" dirty="0">
                <a:solidFill>
                  <a:srgbClr val="7030A0"/>
                </a:solidFill>
              </a:rPr>
              <a:t> </a:t>
            </a:r>
            <a:r>
              <a:rPr lang="tr-TR" sz="3600" b="1" dirty="0" err="1">
                <a:solidFill>
                  <a:srgbClr val="7030A0"/>
                </a:solidFill>
              </a:rPr>
              <a:t>your</a:t>
            </a:r>
            <a:r>
              <a:rPr lang="tr-TR" sz="3600" b="1" dirty="0">
                <a:solidFill>
                  <a:srgbClr val="7030A0"/>
                </a:solidFill>
              </a:rPr>
              <a:t> </a:t>
            </a:r>
            <a:r>
              <a:rPr lang="tr-TR" sz="3600" b="1" dirty="0" err="1">
                <a:solidFill>
                  <a:srgbClr val="7030A0"/>
                </a:solidFill>
              </a:rPr>
              <a:t>color</a:t>
            </a:r>
            <a:r>
              <a:rPr lang="tr-TR" sz="3600" b="1" dirty="0">
                <a:solidFill>
                  <a:srgbClr val="7030A0"/>
                </a:solidFill>
              </a:rPr>
              <a:t> </a:t>
            </a:r>
            <a:r>
              <a:rPr lang="tr-TR" sz="3600" b="1" dirty="0" err="1">
                <a:solidFill>
                  <a:srgbClr val="7030A0"/>
                </a:solidFill>
              </a:rPr>
              <a:t>theme</a:t>
            </a:r>
            <a:r>
              <a:rPr lang="tr-TR" sz="3600" b="1" dirty="0">
                <a:solidFill>
                  <a:srgbClr val="7030A0"/>
                </a:solidFill>
              </a:rPr>
              <a:t> </a:t>
            </a:r>
            <a:r>
              <a:rPr lang="tr-TR" sz="3600" dirty="0">
                <a:solidFill>
                  <a:schemeClr val="tx2">
                    <a:lumMod val="50000"/>
                  </a:schemeClr>
                </a:solidFill>
              </a:rPr>
              <a:t>kısmında ise programı hangi renk paletine uygun kullanmak istediğinizi belirlersiniz.</a:t>
            </a:r>
          </a:p>
        </p:txBody>
      </p:sp>
      <p:pic>
        <p:nvPicPr>
          <p:cNvPr id="3" name="Resim 2">
            <a:extLst>
              <a:ext uri="{FF2B5EF4-FFF2-40B4-BE49-F238E27FC236}">
                <a16:creationId xmlns:a16="http://schemas.microsoft.com/office/drawing/2014/main" id="{74A71D88-492A-41F2-9A97-8AEDA489A8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981" y="777197"/>
            <a:ext cx="4420217" cy="5430008"/>
          </a:xfrm>
          <a:prstGeom prst="rect">
            <a:avLst/>
          </a:prstGeom>
        </p:spPr>
      </p:pic>
    </p:spTree>
    <p:extLst>
      <p:ext uri="{BB962C8B-B14F-4D97-AF65-F5344CB8AC3E}">
        <p14:creationId xmlns:p14="http://schemas.microsoft.com/office/powerpoint/2010/main" val="106689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INSTALLER</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327727"/>
            <a:ext cx="3689684"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b="1" dirty="0">
                <a:solidFill>
                  <a:schemeClr val="bg1"/>
                </a:solidFill>
                <a:latin typeface="Karla"/>
              </a:rPr>
              <a:t>Yükleme işlemini gerçekleştirdiğimiz installer programını tekrar çalıştırırsak bize bilgisayarımızdaki Visual Studio yüklemelerini gösterir ve bu yüklemeleri kaldırmamızı veya yüklü paketler üzerinde değişiklik yapmamızı sağlar.</a:t>
            </a:r>
            <a:endParaRPr lang="tr-TR" sz="2300" dirty="0">
              <a:solidFill>
                <a:schemeClr val="bg1"/>
              </a:solidFill>
              <a:latin typeface="Karla"/>
            </a:endParaRPr>
          </a:p>
        </p:txBody>
      </p:sp>
      <p:pic>
        <p:nvPicPr>
          <p:cNvPr id="7" name="Resim 6">
            <a:extLst>
              <a:ext uri="{FF2B5EF4-FFF2-40B4-BE49-F238E27FC236}">
                <a16:creationId xmlns:a16="http://schemas.microsoft.com/office/drawing/2014/main" id="{BFAADB1E-62B8-4397-AA77-488526C08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4018605"/>
          </a:xfrm>
          <a:prstGeom prst="rect">
            <a:avLst/>
          </a:prstGeom>
        </p:spPr>
      </p:pic>
    </p:spTree>
    <p:extLst>
      <p:ext uri="{BB962C8B-B14F-4D97-AF65-F5344CB8AC3E}">
        <p14:creationId xmlns:p14="http://schemas.microsoft.com/office/powerpoint/2010/main" val="449419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KARŞILAMA EKRANI</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3578101"/>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dirty="0">
                <a:solidFill>
                  <a:schemeClr val="tx2"/>
                </a:solidFill>
                <a:latin typeface="Karla"/>
              </a:rPr>
              <a:t>Yaptığımız tercihlere göre Visual Studio gerekli ortam düzenlemelerini yapar ve bize karşılama ekranını getirir.</a:t>
            </a:r>
          </a:p>
          <a:p>
            <a:pPr marL="14287" algn="just">
              <a:buClr>
                <a:srgbClr val="7030A0"/>
              </a:buClr>
            </a:pPr>
            <a:r>
              <a:rPr lang="tr-TR" sz="2300" dirty="0">
                <a:solidFill>
                  <a:schemeClr val="tx2"/>
                </a:solidFill>
                <a:latin typeface="Karla"/>
              </a:rPr>
              <a:t>Karşılama ekranında 5 farklı seçenek karşımıza çıkar</a:t>
            </a:r>
          </a:p>
          <a:p>
            <a:pPr marL="14287" algn="just">
              <a:buClr>
                <a:srgbClr val="7030A0"/>
              </a:buClr>
            </a:pPr>
            <a:endParaRPr lang="tr-TR" sz="2300" dirty="0">
              <a:solidFill>
                <a:schemeClr val="tx2"/>
              </a:solidFill>
              <a:latin typeface="Karla"/>
            </a:endParaRPr>
          </a:p>
        </p:txBody>
      </p:sp>
      <p:pic>
        <p:nvPicPr>
          <p:cNvPr id="3" name="Resim 2">
            <a:extLst>
              <a:ext uri="{FF2B5EF4-FFF2-40B4-BE49-F238E27FC236}">
                <a16:creationId xmlns:a16="http://schemas.microsoft.com/office/drawing/2014/main" id="{58F5D01B-9F63-4563-890D-6C8291384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4781250"/>
          </a:xfrm>
          <a:prstGeom prst="rect">
            <a:avLst/>
          </a:prstGeom>
        </p:spPr>
      </p:pic>
    </p:spTree>
    <p:extLst>
      <p:ext uri="{BB962C8B-B14F-4D97-AF65-F5344CB8AC3E}">
        <p14:creationId xmlns:p14="http://schemas.microsoft.com/office/powerpoint/2010/main" val="263466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812866" y="373915"/>
            <a:ext cx="8331133" cy="647600"/>
          </a:xfrm>
        </p:spPr>
        <p:txBody>
          <a:bodyPr/>
          <a:lstStyle/>
          <a:p>
            <a:r>
              <a:rPr lang="tr-TR" dirty="0">
                <a:solidFill>
                  <a:srgbClr val="7030A0"/>
                </a:solidFill>
              </a:rPr>
              <a:t>VISUAL STUDIO NEDİR?</a:t>
            </a: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812866" y="1327727"/>
            <a:ext cx="8220297" cy="5156358"/>
          </a:xfrm>
        </p:spPr>
        <p:txBody>
          <a:bodyPr/>
          <a:lstStyle/>
          <a:p>
            <a:pPr marL="0" indent="0" algn="just">
              <a:buNone/>
            </a:pPr>
            <a:r>
              <a:rPr lang="tr-TR" sz="3200" dirty="0"/>
              <a:t>Microsoft Visual Studio, Microsoft tarafından geliştirilen bir tümleşik geliştirme ortamıdır. Diğer </a:t>
            </a:r>
            <a:r>
              <a:rPr lang="tr-TR" sz="3200" dirty="0" err="1"/>
              <a:t>adıyda</a:t>
            </a:r>
            <a:r>
              <a:rPr lang="tr-TR" sz="3200" dirty="0"/>
              <a:t> bir IDE (Entegre Geliştirme Ortamı) </a:t>
            </a:r>
            <a:r>
              <a:rPr lang="tr-TR" sz="3200" dirty="0" err="1"/>
              <a:t>dir</a:t>
            </a:r>
            <a:r>
              <a:rPr lang="tr-TR" sz="3200" dirty="0"/>
              <a:t>.</a:t>
            </a:r>
          </a:p>
        </p:txBody>
      </p:sp>
      <p:pic>
        <p:nvPicPr>
          <p:cNvPr id="8" name="Resim 7">
            <a:extLst>
              <a:ext uri="{FF2B5EF4-FFF2-40B4-BE49-F238E27FC236}">
                <a16:creationId xmlns:a16="http://schemas.microsoft.com/office/drawing/2014/main" id="{4914A1BE-D30A-48C2-96A7-EBC4D0ADB91B}"/>
              </a:ext>
            </a:extLst>
          </p:cNvPr>
          <p:cNvPicPr>
            <a:picLocks noChangeAspect="1"/>
          </p:cNvPicPr>
          <p:nvPr/>
        </p:nvPicPr>
        <p:blipFill>
          <a:blip r:embed="rId2"/>
          <a:stretch>
            <a:fillRect/>
          </a:stretch>
        </p:blipFill>
        <p:spPr>
          <a:xfrm>
            <a:off x="4157072" y="3429000"/>
            <a:ext cx="4986927" cy="2686953"/>
          </a:xfrm>
          <a:prstGeom prst="rect">
            <a:avLst/>
          </a:prstGeom>
        </p:spPr>
      </p:pic>
    </p:spTree>
    <p:extLst>
      <p:ext uri="{BB962C8B-B14F-4D97-AF65-F5344CB8AC3E}">
        <p14:creationId xmlns:p14="http://schemas.microsoft.com/office/powerpoint/2010/main" val="24797078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KARŞILAMA EKRANI</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4644017"/>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b="1" dirty="0" err="1">
                <a:solidFill>
                  <a:srgbClr val="FFC000"/>
                </a:solidFill>
                <a:latin typeface="Karla"/>
              </a:rPr>
              <a:t>Clone</a:t>
            </a:r>
            <a:r>
              <a:rPr lang="tr-TR" sz="2300" b="1" dirty="0">
                <a:solidFill>
                  <a:srgbClr val="FFC000"/>
                </a:solidFill>
                <a:latin typeface="Karla"/>
              </a:rPr>
              <a:t> </a:t>
            </a:r>
            <a:r>
              <a:rPr lang="tr-TR" sz="2300" b="1" dirty="0" err="1">
                <a:solidFill>
                  <a:srgbClr val="FFC000"/>
                </a:solidFill>
                <a:latin typeface="Karla"/>
              </a:rPr>
              <a:t>or</a:t>
            </a:r>
            <a:r>
              <a:rPr lang="tr-TR" sz="2300" b="1" dirty="0">
                <a:solidFill>
                  <a:srgbClr val="FFC000"/>
                </a:solidFill>
                <a:latin typeface="Karla"/>
              </a:rPr>
              <a:t> </a:t>
            </a:r>
            <a:r>
              <a:rPr lang="tr-TR" sz="2300" b="1" dirty="0" err="1">
                <a:solidFill>
                  <a:srgbClr val="FFC000"/>
                </a:solidFill>
                <a:latin typeface="Karla"/>
              </a:rPr>
              <a:t>Check</a:t>
            </a:r>
            <a:r>
              <a:rPr lang="tr-TR" sz="2300" b="1" dirty="0">
                <a:solidFill>
                  <a:srgbClr val="FFC000"/>
                </a:solidFill>
                <a:latin typeface="Karla"/>
              </a:rPr>
              <a:t> </a:t>
            </a:r>
            <a:r>
              <a:rPr lang="tr-TR" sz="2300" b="1" dirty="0" err="1">
                <a:solidFill>
                  <a:srgbClr val="FFC000"/>
                </a:solidFill>
                <a:latin typeface="Karla"/>
              </a:rPr>
              <a:t>out</a:t>
            </a:r>
            <a:r>
              <a:rPr lang="tr-TR" sz="2300" b="1" dirty="0">
                <a:solidFill>
                  <a:srgbClr val="FFC000"/>
                </a:solidFill>
                <a:latin typeface="Karla"/>
              </a:rPr>
              <a:t> </a:t>
            </a:r>
            <a:r>
              <a:rPr lang="tr-TR" sz="2300" b="1" dirty="0" err="1">
                <a:solidFill>
                  <a:srgbClr val="FFC000"/>
                </a:solidFill>
                <a:latin typeface="Karla"/>
              </a:rPr>
              <a:t>code</a:t>
            </a:r>
            <a:r>
              <a:rPr lang="tr-TR" sz="2300" b="1" dirty="0">
                <a:solidFill>
                  <a:srgbClr val="FFC000"/>
                </a:solidFill>
                <a:latin typeface="Karla"/>
              </a:rPr>
              <a:t>: </a:t>
            </a:r>
            <a:r>
              <a:rPr lang="tr-TR" sz="2300" dirty="0" err="1">
                <a:solidFill>
                  <a:schemeClr val="tx2"/>
                </a:solidFill>
                <a:latin typeface="Karla"/>
              </a:rPr>
              <a:t>Github</a:t>
            </a:r>
            <a:r>
              <a:rPr lang="tr-TR" sz="2300" dirty="0">
                <a:solidFill>
                  <a:schemeClr val="tx2"/>
                </a:solidFill>
                <a:latin typeface="Karla"/>
              </a:rPr>
              <a:t> veya </a:t>
            </a:r>
            <a:r>
              <a:rPr lang="tr-TR" sz="2300" dirty="0" err="1">
                <a:solidFill>
                  <a:schemeClr val="tx2"/>
                </a:solidFill>
                <a:latin typeface="Karla"/>
              </a:rPr>
              <a:t>Azure</a:t>
            </a:r>
            <a:r>
              <a:rPr lang="tr-TR" sz="2300" dirty="0">
                <a:solidFill>
                  <a:schemeClr val="tx2"/>
                </a:solidFill>
                <a:latin typeface="Karla"/>
              </a:rPr>
              <a:t> </a:t>
            </a:r>
            <a:r>
              <a:rPr lang="tr-TR" sz="2300" dirty="0" err="1">
                <a:solidFill>
                  <a:schemeClr val="tx2"/>
                </a:solidFill>
                <a:latin typeface="Karla"/>
              </a:rPr>
              <a:t>DevOps</a:t>
            </a:r>
            <a:r>
              <a:rPr lang="tr-TR" sz="2300" dirty="0">
                <a:solidFill>
                  <a:schemeClr val="tx2"/>
                </a:solidFill>
                <a:latin typeface="Karla"/>
              </a:rPr>
              <a:t> gibi adresini bildiğimiz çevrim içi bir depoda yer alan kodların kopyasını kullanmamızı sağlar.</a:t>
            </a:r>
          </a:p>
          <a:p>
            <a:pPr marL="14287" algn="just">
              <a:buClr>
                <a:srgbClr val="7030A0"/>
              </a:buClr>
            </a:pPr>
            <a:endParaRPr lang="tr-TR" sz="2300" dirty="0">
              <a:solidFill>
                <a:schemeClr val="tx2"/>
              </a:solidFill>
              <a:latin typeface="Karla"/>
            </a:endParaRPr>
          </a:p>
          <a:p>
            <a:pPr marL="14287" algn="just">
              <a:buClr>
                <a:srgbClr val="7030A0"/>
              </a:buClr>
            </a:pPr>
            <a:r>
              <a:rPr lang="tr-TR" sz="2300" b="1" dirty="0">
                <a:solidFill>
                  <a:srgbClr val="FFC000"/>
                </a:solidFill>
                <a:latin typeface="Karla"/>
              </a:rPr>
              <a:t>Open a Project </a:t>
            </a:r>
            <a:r>
              <a:rPr lang="tr-TR" sz="2300" b="1" dirty="0" err="1">
                <a:solidFill>
                  <a:srgbClr val="FFC000"/>
                </a:solidFill>
                <a:latin typeface="Karla"/>
              </a:rPr>
              <a:t>or</a:t>
            </a:r>
            <a:r>
              <a:rPr lang="tr-TR" sz="2300" b="1" dirty="0">
                <a:solidFill>
                  <a:srgbClr val="FFC000"/>
                </a:solidFill>
                <a:latin typeface="Karla"/>
              </a:rPr>
              <a:t> </a:t>
            </a:r>
            <a:r>
              <a:rPr lang="tr-TR" sz="2300" b="1" dirty="0" err="1">
                <a:solidFill>
                  <a:srgbClr val="FFC000"/>
                </a:solidFill>
                <a:latin typeface="Karla"/>
              </a:rPr>
              <a:t>solution</a:t>
            </a:r>
            <a:r>
              <a:rPr lang="tr-TR" sz="2300" b="1" dirty="0">
                <a:solidFill>
                  <a:srgbClr val="FFC000"/>
                </a:solidFill>
                <a:latin typeface="Karla"/>
              </a:rPr>
              <a:t>: </a:t>
            </a:r>
            <a:r>
              <a:rPr lang="tr-TR" sz="2300" dirty="0">
                <a:solidFill>
                  <a:schemeClr val="tx2"/>
                </a:solidFill>
                <a:latin typeface="Karla"/>
              </a:rPr>
              <a:t>Bilgisayarımızda bulunan daha önce oluşturulmuş bir projeyi tekrar açmamızı sağlar.</a:t>
            </a:r>
          </a:p>
        </p:txBody>
      </p:sp>
      <p:pic>
        <p:nvPicPr>
          <p:cNvPr id="3" name="Resim 2">
            <a:extLst>
              <a:ext uri="{FF2B5EF4-FFF2-40B4-BE49-F238E27FC236}">
                <a16:creationId xmlns:a16="http://schemas.microsoft.com/office/drawing/2014/main" id="{58F5D01B-9F63-4563-890D-6C8291384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4781250"/>
          </a:xfrm>
          <a:prstGeom prst="rect">
            <a:avLst/>
          </a:prstGeom>
        </p:spPr>
      </p:pic>
    </p:spTree>
    <p:extLst>
      <p:ext uri="{BB962C8B-B14F-4D97-AF65-F5344CB8AC3E}">
        <p14:creationId xmlns:p14="http://schemas.microsoft.com/office/powerpoint/2010/main" val="42324895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KARŞILAMA EKRANI</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464960"/>
            <a:ext cx="3689684" cy="4644017"/>
          </a:xfrm>
          <a:prstGeom prst="rect">
            <a:avLst/>
          </a:prstGeom>
        </p:spPr>
        <p:txBody>
          <a:bodyPr>
            <a:normAutofit fontScale="92500"/>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b="1" dirty="0">
                <a:solidFill>
                  <a:srgbClr val="FFC000"/>
                </a:solidFill>
                <a:latin typeface="Karla"/>
              </a:rPr>
              <a:t>Open a </a:t>
            </a:r>
            <a:r>
              <a:rPr lang="tr-TR" sz="2300" b="1" dirty="0" err="1">
                <a:solidFill>
                  <a:srgbClr val="FFC000"/>
                </a:solidFill>
                <a:latin typeface="Karla"/>
              </a:rPr>
              <a:t>local</a:t>
            </a:r>
            <a:r>
              <a:rPr lang="tr-TR" sz="2300" b="1" dirty="0">
                <a:solidFill>
                  <a:srgbClr val="FFC000"/>
                </a:solidFill>
                <a:latin typeface="Karla"/>
              </a:rPr>
              <a:t> </a:t>
            </a:r>
            <a:r>
              <a:rPr lang="tr-TR" sz="2300" b="1" dirty="0" err="1">
                <a:solidFill>
                  <a:srgbClr val="FFC000"/>
                </a:solidFill>
                <a:latin typeface="Karla"/>
              </a:rPr>
              <a:t>folder</a:t>
            </a:r>
            <a:r>
              <a:rPr lang="tr-TR" sz="2300" b="1" dirty="0">
                <a:solidFill>
                  <a:srgbClr val="FFC000"/>
                </a:solidFill>
                <a:latin typeface="Karla"/>
              </a:rPr>
              <a:t>: </a:t>
            </a:r>
            <a:r>
              <a:rPr lang="tr-TR" sz="2300" dirty="0">
                <a:solidFill>
                  <a:schemeClr val="tx2"/>
                </a:solidFill>
                <a:latin typeface="Karla"/>
              </a:rPr>
              <a:t>Bilgisayarda yer alan herhangi bir klasör içindeki kodları açmamızı sağlar.</a:t>
            </a:r>
          </a:p>
          <a:p>
            <a:pPr marL="14287" algn="just">
              <a:buClr>
                <a:srgbClr val="7030A0"/>
              </a:buClr>
            </a:pPr>
            <a:endParaRPr lang="tr-TR" sz="2300" dirty="0">
              <a:solidFill>
                <a:schemeClr val="tx2"/>
              </a:solidFill>
              <a:latin typeface="Karla"/>
            </a:endParaRPr>
          </a:p>
          <a:p>
            <a:pPr marL="14287" algn="just">
              <a:buClr>
                <a:srgbClr val="7030A0"/>
              </a:buClr>
            </a:pPr>
            <a:r>
              <a:rPr lang="tr-TR" sz="2300" b="1" dirty="0" err="1">
                <a:solidFill>
                  <a:srgbClr val="FFC000"/>
                </a:solidFill>
                <a:latin typeface="Karla"/>
              </a:rPr>
              <a:t>Create</a:t>
            </a:r>
            <a:r>
              <a:rPr lang="tr-TR" sz="2300" b="1" dirty="0">
                <a:solidFill>
                  <a:srgbClr val="FFC000"/>
                </a:solidFill>
                <a:latin typeface="Karla"/>
              </a:rPr>
              <a:t> a </a:t>
            </a:r>
            <a:r>
              <a:rPr lang="tr-TR" sz="2300" b="1" dirty="0" err="1">
                <a:solidFill>
                  <a:srgbClr val="FFC000"/>
                </a:solidFill>
                <a:latin typeface="Karla"/>
              </a:rPr>
              <a:t>new</a:t>
            </a:r>
            <a:r>
              <a:rPr lang="tr-TR" sz="2300" b="1" dirty="0">
                <a:solidFill>
                  <a:srgbClr val="FFC000"/>
                </a:solidFill>
                <a:latin typeface="Karla"/>
              </a:rPr>
              <a:t> Project: </a:t>
            </a:r>
            <a:r>
              <a:rPr lang="tr-TR" sz="2300" dirty="0">
                <a:solidFill>
                  <a:schemeClr val="tx2"/>
                </a:solidFill>
                <a:latin typeface="Karla"/>
              </a:rPr>
              <a:t>Yeni bir proje oluşturmamızı sağlar.</a:t>
            </a:r>
          </a:p>
          <a:p>
            <a:pPr marL="14287" algn="just">
              <a:buClr>
                <a:srgbClr val="7030A0"/>
              </a:buClr>
            </a:pPr>
            <a:endParaRPr lang="tr-TR" sz="2300" dirty="0">
              <a:solidFill>
                <a:schemeClr val="tx2"/>
              </a:solidFill>
              <a:latin typeface="Karla"/>
            </a:endParaRPr>
          </a:p>
          <a:p>
            <a:pPr marL="14287" algn="just">
              <a:buClr>
                <a:srgbClr val="7030A0"/>
              </a:buClr>
            </a:pPr>
            <a:r>
              <a:rPr lang="tr-TR" sz="2300" dirty="0">
                <a:solidFill>
                  <a:schemeClr val="tx2"/>
                </a:solidFill>
                <a:latin typeface="Karla"/>
              </a:rPr>
              <a:t>Yukarıdaki seçeneklerden hiç birini seçmeden </a:t>
            </a:r>
            <a:r>
              <a:rPr lang="tr-TR" sz="2300" b="1" dirty="0" err="1">
                <a:solidFill>
                  <a:srgbClr val="FFC000"/>
                </a:solidFill>
                <a:latin typeface="Karla"/>
              </a:rPr>
              <a:t>Continue</a:t>
            </a:r>
            <a:r>
              <a:rPr lang="tr-TR" sz="2300" b="1" dirty="0">
                <a:solidFill>
                  <a:srgbClr val="FFC000"/>
                </a:solidFill>
                <a:latin typeface="Karla"/>
              </a:rPr>
              <a:t> </a:t>
            </a:r>
            <a:r>
              <a:rPr lang="tr-TR" sz="2300" b="1" dirty="0" err="1">
                <a:solidFill>
                  <a:srgbClr val="FFC000"/>
                </a:solidFill>
                <a:latin typeface="Karla"/>
              </a:rPr>
              <a:t>without</a:t>
            </a:r>
            <a:r>
              <a:rPr lang="tr-TR" sz="2300" b="1" dirty="0">
                <a:solidFill>
                  <a:srgbClr val="FFC000"/>
                </a:solidFill>
                <a:latin typeface="Karla"/>
              </a:rPr>
              <a:t> </a:t>
            </a:r>
            <a:r>
              <a:rPr lang="tr-TR" sz="2300" b="1" dirty="0" err="1">
                <a:solidFill>
                  <a:srgbClr val="FFC000"/>
                </a:solidFill>
                <a:latin typeface="Karla"/>
              </a:rPr>
              <a:t>code</a:t>
            </a:r>
            <a:r>
              <a:rPr lang="tr-TR" sz="2300" dirty="0">
                <a:solidFill>
                  <a:schemeClr val="tx2"/>
                </a:solidFill>
                <a:latin typeface="Karla"/>
              </a:rPr>
              <a:t> seçeneğine tıklayarak herhangi bir kod olmadan programın sadece arayüzüne ulaşabiliriz.</a:t>
            </a:r>
          </a:p>
        </p:txBody>
      </p:sp>
      <p:pic>
        <p:nvPicPr>
          <p:cNvPr id="3" name="Resim 2">
            <a:extLst>
              <a:ext uri="{FF2B5EF4-FFF2-40B4-BE49-F238E27FC236}">
                <a16:creationId xmlns:a16="http://schemas.microsoft.com/office/drawing/2014/main" id="{58F5D01B-9F63-4563-890D-6C82913847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4781250"/>
          </a:xfrm>
          <a:prstGeom prst="rect">
            <a:avLst/>
          </a:prstGeom>
        </p:spPr>
      </p:pic>
    </p:spTree>
    <p:extLst>
      <p:ext uri="{BB962C8B-B14F-4D97-AF65-F5344CB8AC3E}">
        <p14:creationId xmlns:p14="http://schemas.microsoft.com/office/powerpoint/2010/main" val="5640040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YENİ PROJE OLUŞTURMA</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327727"/>
            <a:ext cx="3689684"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000" dirty="0">
                <a:solidFill>
                  <a:schemeClr val="bg1"/>
                </a:solidFill>
                <a:latin typeface="Karla"/>
              </a:rPr>
              <a:t>Yeni proje diyerek devam ettiğimizde </a:t>
            </a:r>
            <a:r>
              <a:rPr lang="tr-TR" sz="2000" b="1" dirty="0" err="1">
                <a:solidFill>
                  <a:srgbClr val="FFC000"/>
                </a:solidFill>
                <a:latin typeface="Karla"/>
              </a:rPr>
              <a:t>Create</a:t>
            </a:r>
            <a:r>
              <a:rPr lang="tr-TR" sz="2000" b="1" dirty="0">
                <a:solidFill>
                  <a:srgbClr val="FFC000"/>
                </a:solidFill>
                <a:latin typeface="Karla"/>
              </a:rPr>
              <a:t> a </a:t>
            </a:r>
            <a:r>
              <a:rPr lang="tr-TR" sz="2000" b="1" dirty="0" err="1">
                <a:solidFill>
                  <a:srgbClr val="FFC000"/>
                </a:solidFill>
                <a:latin typeface="Karla"/>
              </a:rPr>
              <a:t>new</a:t>
            </a:r>
            <a:r>
              <a:rPr lang="tr-TR" sz="2000" b="1" dirty="0">
                <a:solidFill>
                  <a:srgbClr val="FFC000"/>
                </a:solidFill>
                <a:latin typeface="Karla"/>
              </a:rPr>
              <a:t> Project</a:t>
            </a:r>
            <a:r>
              <a:rPr lang="tr-TR" sz="2000" dirty="0">
                <a:solidFill>
                  <a:srgbClr val="FFC000"/>
                </a:solidFill>
                <a:latin typeface="Karla"/>
              </a:rPr>
              <a:t> </a:t>
            </a:r>
            <a:r>
              <a:rPr lang="tr-TR" sz="2000" dirty="0">
                <a:solidFill>
                  <a:schemeClr val="bg1"/>
                </a:solidFill>
                <a:latin typeface="Karla"/>
              </a:rPr>
              <a:t>ekranı ile karşılaşırız.</a:t>
            </a:r>
          </a:p>
          <a:p>
            <a:pPr marL="14287" algn="just">
              <a:buClr>
                <a:srgbClr val="7030A0"/>
              </a:buClr>
            </a:pPr>
            <a:r>
              <a:rPr lang="tr-TR" sz="2000" dirty="0">
                <a:solidFill>
                  <a:schemeClr val="bg1"/>
                </a:solidFill>
                <a:latin typeface="Karla"/>
              </a:rPr>
              <a:t>Bu ekranda bizden ne tür bir proje oluşturmak istediğimizi belirtmemiz istenir.</a:t>
            </a:r>
          </a:p>
          <a:p>
            <a:pPr marL="14287" algn="just">
              <a:buClr>
                <a:srgbClr val="7030A0"/>
              </a:buClr>
            </a:pPr>
            <a:r>
              <a:rPr lang="tr-TR" sz="2000" dirty="0">
                <a:solidFill>
                  <a:schemeClr val="bg1"/>
                </a:solidFill>
                <a:latin typeface="Karla"/>
              </a:rPr>
              <a:t>Yukarıda yer alan </a:t>
            </a:r>
            <a:r>
              <a:rPr lang="tr-TR" sz="2000" b="1" dirty="0">
                <a:solidFill>
                  <a:srgbClr val="FFC000"/>
                </a:solidFill>
                <a:latin typeface="Karla"/>
              </a:rPr>
              <a:t>Dil – Platform – Proje Tipi</a:t>
            </a:r>
            <a:r>
              <a:rPr lang="tr-TR" sz="2000" b="1" dirty="0">
                <a:solidFill>
                  <a:schemeClr val="bg1"/>
                </a:solidFill>
                <a:latin typeface="Karla"/>
              </a:rPr>
              <a:t> </a:t>
            </a:r>
            <a:r>
              <a:rPr lang="tr-TR" sz="2000" dirty="0">
                <a:solidFill>
                  <a:schemeClr val="bg1"/>
                </a:solidFill>
                <a:latin typeface="Karla"/>
              </a:rPr>
              <a:t>kısımlarını kullanarak liste üzerinde filtreleme işlemi yapabiliriz.</a:t>
            </a:r>
          </a:p>
          <a:p>
            <a:pPr marL="14287" algn="just">
              <a:buClr>
                <a:srgbClr val="7030A0"/>
              </a:buClr>
            </a:pPr>
            <a:r>
              <a:rPr lang="tr-TR" sz="2000" dirty="0">
                <a:solidFill>
                  <a:schemeClr val="bg1"/>
                </a:solidFill>
                <a:latin typeface="Karla"/>
              </a:rPr>
              <a:t>Sol tarafta yer alan </a:t>
            </a:r>
            <a:r>
              <a:rPr lang="tr-TR" sz="2000" b="1" dirty="0" err="1">
                <a:solidFill>
                  <a:srgbClr val="FFC000"/>
                </a:solidFill>
                <a:latin typeface="Karla"/>
              </a:rPr>
              <a:t>Recent</a:t>
            </a:r>
            <a:r>
              <a:rPr lang="tr-TR" sz="2000" b="1" dirty="0">
                <a:solidFill>
                  <a:srgbClr val="FFC000"/>
                </a:solidFill>
                <a:latin typeface="Karla"/>
              </a:rPr>
              <a:t> Project </a:t>
            </a:r>
            <a:r>
              <a:rPr lang="tr-TR" sz="2000" b="1" dirty="0" err="1">
                <a:solidFill>
                  <a:srgbClr val="FFC000"/>
                </a:solidFill>
                <a:latin typeface="Karla"/>
              </a:rPr>
              <a:t>templates</a:t>
            </a:r>
            <a:r>
              <a:rPr lang="tr-TR" sz="2000" dirty="0">
                <a:solidFill>
                  <a:schemeClr val="bg1"/>
                </a:solidFill>
                <a:latin typeface="Karla"/>
              </a:rPr>
              <a:t> kısmında daha önce oluşturduğumuz proje şablonlarını görebiliriz.</a:t>
            </a:r>
          </a:p>
        </p:txBody>
      </p:sp>
      <p:pic>
        <p:nvPicPr>
          <p:cNvPr id="6" name="Resim 5">
            <a:extLst>
              <a:ext uri="{FF2B5EF4-FFF2-40B4-BE49-F238E27FC236}">
                <a16:creationId xmlns:a16="http://schemas.microsoft.com/office/drawing/2014/main" id="{DC27CDD7-C4DD-4DD5-935B-7FF7A6423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4781250"/>
          </a:xfrm>
          <a:prstGeom prst="rect">
            <a:avLst/>
          </a:prstGeom>
        </p:spPr>
      </p:pic>
    </p:spTree>
    <p:extLst>
      <p:ext uri="{BB962C8B-B14F-4D97-AF65-F5344CB8AC3E}">
        <p14:creationId xmlns:p14="http://schemas.microsoft.com/office/powerpoint/2010/main" val="11527041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YENİ PROJE OLUŞTURMA</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327727"/>
            <a:ext cx="3689684"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1900" dirty="0">
                <a:solidFill>
                  <a:schemeClr val="bg1"/>
                </a:solidFill>
                <a:latin typeface="Karla"/>
              </a:rPr>
              <a:t>Bu aşamada oluşturduğumuz proje ile ilgili son düzenlemeleri yapıyoruz.</a:t>
            </a:r>
          </a:p>
          <a:p>
            <a:pPr marL="14287" algn="just">
              <a:buClr>
                <a:srgbClr val="7030A0"/>
              </a:buClr>
            </a:pPr>
            <a:r>
              <a:rPr lang="tr-TR" sz="1900" b="1" dirty="0">
                <a:solidFill>
                  <a:srgbClr val="FFC000"/>
                </a:solidFill>
                <a:latin typeface="Karla"/>
              </a:rPr>
              <a:t>Project name</a:t>
            </a:r>
            <a:r>
              <a:rPr lang="tr-TR" sz="1900" dirty="0">
                <a:solidFill>
                  <a:schemeClr val="bg1"/>
                </a:solidFill>
                <a:latin typeface="Karla"/>
              </a:rPr>
              <a:t> kısmından projemize istediğimiz ismi verebiliriz,</a:t>
            </a:r>
          </a:p>
          <a:p>
            <a:pPr marL="14287" algn="just">
              <a:buClr>
                <a:srgbClr val="7030A0"/>
              </a:buClr>
            </a:pPr>
            <a:r>
              <a:rPr lang="tr-TR" sz="1900" b="1" dirty="0" err="1">
                <a:solidFill>
                  <a:srgbClr val="FFC000"/>
                </a:solidFill>
                <a:latin typeface="Karla"/>
              </a:rPr>
              <a:t>Location</a:t>
            </a:r>
            <a:r>
              <a:rPr lang="tr-TR" sz="1900" b="1" dirty="0">
                <a:solidFill>
                  <a:srgbClr val="FFC000"/>
                </a:solidFill>
                <a:latin typeface="Karla"/>
              </a:rPr>
              <a:t> </a:t>
            </a:r>
            <a:r>
              <a:rPr lang="tr-TR" sz="1900" dirty="0">
                <a:solidFill>
                  <a:schemeClr val="bg1"/>
                </a:solidFill>
                <a:latin typeface="Karla"/>
              </a:rPr>
              <a:t>alanında projenin kayıt edileceği yeri belirtebiliriz,</a:t>
            </a:r>
          </a:p>
          <a:p>
            <a:pPr marL="14287" algn="just">
              <a:buClr>
                <a:srgbClr val="7030A0"/>
              </a:buClr>
            </a:pPr>
            <a:r>
              <a:rPr lang="tr-TR" sz="1900" b="1" dirty="0">
                <a:solidFill>
                  <a:srgbClr val="FFC000"/>
                </a:solidFill>
                <a:latin typeface="Karla"/>
              </a:rPr>
              <a:t>Solution name </a:t>
            </a:r>
            <a:r>
              <a:rPr lang="tr-TR" sz="1900" dirty="0">
                <a:solidFill>
                  <a:schemeClr val="bg1"/>
                </a:solidFill>
                <a:latin typeface="Karla"/>
              </a:rPr>
              <a:t>kısmında projelerimizin yer alacağı çözüm paketimize bir isim veriyoruz</a:t>
            </a:r>
          </a:p>
          <a:p>
            <a:pPr marL="14287" algn="just">
              <a:buClr>
                <a:srgbClr val="7030A0"/>
              </a:buClr>
            </a:pPr>
            <a:r>
              <a:rPr lang="tr-TR" sz="1900" b="1" dirty="0">
                <a:solidFill>
                  <a:srgbClr val="FFC000"/>
                </a:solidFill>
                <a:latin typeface="Karla"/>
              </a:rPr>
              <a:t>Framework</a:t>
            </a:r>
            <a:r>
              <a:rPr lang="tr-TR" sz="1900" dirty="0">
                <a:solidFill>
                  <a:schemeClr val="bg1"/>
                </a:solidFill>
                <a:latin typeface="Karla"/>
              </a:rPr>
              <a:t> kısmında ise projeyi hangi komut kütüphanesine göre tasarlayacağımızı belirleriz.</a:t>
            </a:r>
          </a:p>
          <a:p>
            <a:pPr marL="14287" algn="just">
              <a:buClr>
                <a:srgbClr val="7030A0"/>
              </a:buClr>
            </a:pPr>
            <a:r>
              <a:rPr lang="tr-TR" sz="1900" dirty="0">
                <a:solidFill>
                  <a:schemeClr val="bg1"/>
                </a:solidFill>
                <a:latin typeface="Karla"/>
              </a:rPr>
              <a:t>Tüm bu düzenlemeleri yaptıktan sonra </a:t>
            </a:r>
            <a:r>
              <a:rPr lang="tr-TR" sz="1900" b="1" dirty="0">
                <a:solidFill>
                  <a:srgbClr val="FFC000"/>
                </a:solidFill>
                <a:latin typeface="Karla"/>
              </a:rPr>
              <a:t>CREATE</a:t>
            </a:r>
            <a:r>
              <a:rPr lang="tr-TR" sz="1900" dirty="0">
                <a:solidFill>
                  <a:schemeClr val="bg1"/>
                </a:solidFill>
                <a:latin typeface="Karla"/>
              </a:rPr>
              <a:t> tuşuna basarak projemizin oluşturulmasını sağlarız</a:t>
            </a:r>
          </a:p>
        </p:txBody>
      </p:sp>
      <p:pic>
        <p:nvPicPr>
          <p:cNvPr id="3" name="Resim 2">
            <a:extLst>
              <a:ext uri="{FF2B5EF4-FFF2-40B4-BE49-F238E27FC236}">
                <a16:creationId xmlns:a16="http://schemas.microsoft.com/office/drawing/2014/main" id="{7190F53F-C611-463F-A480-CD51DFADA2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327727"/>
            <a:ext cx="7200000" cy="4781250"/>
          </a:xfrm>
          <a:prstGeom prst="rect">
            <a:avLst/>
          </a:prstGeom>
        </p:spPr>
      </p:pic>
    </p:spTree>
    <p:extLst>
      <p:ext uri="{BB962C8B-B14F-4D97-AF65-F5344CB8AC3E}">
        <p14:creationId xmlns:p14="http://schemas.microsoft.com/office/powerpoint/2010/main" val="4180280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ARAYÜZ</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65432" y="1327727"/>
            <a:ext cx="3689684"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dirty="0">
                <a:solidFill>
                  <a:schemeClr val="bg1"/>
                </a:solidFill>
                <a:latin typeface="Karla"/>
              </a:rPr>
              <a:t>Yanda görüldüğü şekilde; Visual Studio kurulum kısmında belirlemiş olduğumuz düzen ve renklerde,</a:t>
            </a:r>
          </a:p>
          <a:p>
            <a:pPr marL="14287" algn="just">
              <a:buClr>
                <a:srgbClr val="7030A0"/>
              </a:buClr>
            </a:pPr>
            <a:r>
              <a:rPr lang="tr-TR" sz="2300" dirty="0">
                <a:solidFill>
                  <a:schemeClr val="bg1"/>
                </a:solidFill>
                <a:latin typeface="Karla"/>
              </a:rPr>
              <a:t>Seçmiş olduğumuz proje türüne göre gerekli dosyalarla birlikte kullanıma hazır hale geldi.</a:t>
            </a:r>
          </a:p>
          <a:p>
            <a:pPr marL="14287" algn="just">
              <a:buClr>
                <a:srgbClr val="7030A0"/>
              </a:buClr>
            </a:pPr>
            <a:r>
              <a:rPr lang="tr-TR" sz="2300" dirty="0">
                <a:solidFill>
                  <a:schemeClr val="bg1"/>
                </a:solidFill>
                <a:latin typeface="Karla"/>
              </a:rPr>
              <a:t>Bu aşamadan sonra proje dosyası üzerinde istediğimiz değişiklikleri yapabiliriz.</a:t>
            </a:r>
          </a:p>
        </p:txBody>
      </p:sp>
      <p:pic>
        <p:nvPicPr>
          <p:cNvPr id="5" name="Resim 4">
            <a:extLst>
              <a:ext uri="{FF2B5EF4-FFF2-40B4-BE49-F238E27FC236}">
                <a16:creationId xmlns:a16="http://schemas.microsoft.com/office/drawing/2014/main" id="{196028CC-7010-419B-B150-506C97445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489322"/>
            <a:ext cx="7200000" cy="3879356"/>
          </a:xfrm>
          <a:prstGeom prst="rect">
            <a:avLst/>
          </a:prstGeom>
        </p:spPr>
      </p:pic>
    </p:spTree>
    <p:extLst>
      <p:ext uri="{BB962C8B-B14F-4D97-AF65-F5344CB8AC3E}">
        <p14:creationId xmlns:p14="http://schemas.microsoft.com/office/powerpoint/2010/main" val="17400578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 MENÜ ÇUBUĞU</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2866" y="1583897"/>
            <a:ext cx="10741825"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dirty="0">
                <a:solidFill>
                  <a:schemeClr val="bg1"/>
                </a:solidFill>
                <a:latin typeface="Karla"/>
              </a:rPr>
              <a:t>Visual Studio menüleri birçok uygulamanın menülerine benzer niteliktedir. Menü isimlerinde, belirli bir harfinin altı çizilmiştir. Belirtilen harfler ALT tuşu ile birlikte basıldığında, o menülere kısa yolla ulaşılır. </a:t>
            </a:r>
          </a:p>
          <a:p>
            <a:pPr marL="14287" algn="just">
              <a:buClr>
                <a:srgbClr val="7030A0"/>
              </a:buClr>
            </a:pPr>
            <a:r>
              <a:rPr lang="tr-TR" sz="2300" dirty="0">
                <a:solidFill>
                  <a:schemeClr val="bg1"/>
                </a:solidFill>
                <a:latin typeface="Karla"/>
              </a:rPr>
              <a:t>Menü komutlarının bazılarında ise, sadece o komuta özel bir kısa yol tanımlıdır. Bu kısa yollar CTRL veya SHIFT gibi birkaç tuş kombinasyonu ile gerçekleşir.</a:t>
            </a:r>
          </a:p>
          <a:p>
            <a:pPr marL="14287" algn="just">
              <a:buClr>
                <a:srgbClr val="7030A0"/>
              </a:buClr>
            </a:pPr>
            <a:r>
              <a:rPr lang="tr-TR" sz="2300" b="1" dirty="0">
                <a:solidFill>
                  <a:srgbClr val="FFC000"/>
                </a:solidFill>
                <a:latin typeface="Karla"/>
              </a:rPr>
              <a:t>File (Dosya):</a:t>
            </a:r>
            <a:r>
              <a:rPr lang="tr-TR" sz="2300" dirty="0">
                <a:solidFill>
                  <a:schemeClr val="bg1"/>
                </a:solidFill>
                <a:latin typeface="Karla"/>
              </a:rPr>
              <a:t> Tüm dosya işlemleri (yeni – aç – kaydet vb..) bu menü altındadır.</a:t>
            </a:r>
          </a:p>
          <a:p>
            <a:pPr marL="14287" algn="just">
              <a:buClr>
                <a:srgbClr val="7030A0"/>
              </a:buClr>
            </a:pPr>
            <a:r>
              <a:rPr lang="tr-TR" sz="2300" b="1" dirty="0" err="1">
                <a:solidFill>
                  <a:srgbClr val="FFC000"/>
                </a:solidFill>
                <a:latin typeface="Karla"/>
              </a:rPr>
              <a:t>Edit</a:t>
            </a:r>
            <a:r>
              <a:rPr lang="tr-TR" sz="2300" b="1" dirty="0">
                <a:solidFill>
                  <a:srgbClr val="FFC000"/>
                </a:solidFill>
                <a:latin typeface="Karla"/>
              </a:rPr>
              <a:t> (Düzenle):</a:t>
            </a:r>
            <a:r>
              <a:rPr lang="tr-TR" sz="2300" dirty="0">
                <a:solidFill>
                  <a:schemeClr val="bg1"/>
                </a:solidFill>
                <a:latin typeface="Karla"/>
              </a:rPr>
              <a:t> Tüm yazı düzenleme işlemleri (kes – kopyala – yapıştır vb..) için, bu menüdeki komutlar kullanılır.</a:t>
            </a:r>
          </a:p>
          <a:p>
            <a:pPr marL="14287" algn="just">
              <a:buClr>
                <a:srgbClr val="7030A0"/>
              </a:buClr>
            </a:pPr>
            <a:r>
              <a:rPr lang="tr-TR" sz="2300" b="1" dirty="0" err="1">
                <a:solidFill>
                  <a:srgbClr val="FFC000"/>
                </a:solidFill>
                <a:latin typeface="Karla"/>
              </a:rPr>
              <a:t>View</a:t>
            </a:r>
            <a:r>
              <a:rPr lang="tr-TR" sz="2300" b="1" dirty="0">
                <a:solidFill>
                  <a:srgbClr val="FFC000"/>
                </a:solidFill>
                <a:latin typeface="Karla"/>
              </a:rPr>
              <a:t> (Görünüm):</a:t>
            </a:r>
            <a:r>
              <a:rPr lang="tr-TR" sz="2300" dirty="0">
                <a:solidFill>
                  <a:schemeClr val="bg1"/>
                </a:solidFill>
                <a:latin typeface="Karla"/>
              </a:rPr>
              <a:t> Visual Studio çalışma ortamındaki tüm paneller bu menü komutlarıyla gösterilir. Ayrıca </a:t>
            </a:r>
            <a:r>
              <a:rPr lang="tr-TR" sz="2300" dirty="0" err="1">
                <a:solidFill>
                  <a:schemeClr val="bg1"/>
                </a:solidFill>
                <a:latin typeface="Karla"/>
              </a:rPr>
              <a:t>Navigate</a:t>
            </a:r>
            <a:r>
              <a:rPr lang="tr-TR" sz="2300" dirty="0">
                <a:solidFill>
                  <a:schemeClr val="bg1"/>
                </a:solidFill>
                <a:latin typeface="Karla"/>
              </a:rPr>
              <a:t> </a:t>
            </a:r>
            <a:r>
              <a:rPr lang="tr-TR" sz="2300" dirty="0" err="1">
                <a:solidFill>
                  <a:schemeClr val="bg1"/>
                </a:solidFill>
                <a:latin typeface="Karla"/>
              </a:rPr>
              <a:t>Backward</a:t>
            </a:r>
            <a:r>
              <a:rPr lang="tr-TR" sz="2300" dirty="0">
                <a:solidFill>
                  <a:schemeClr val="bg1"/>
                </a:solidFill>
                <a:latin typeface="Karla"/>
              </a:rPr>
              <a:t> ve </a:t>
            </a:r>
            <a:r>
              <a:rPr lang="tr-TR" sz="2300" dirty="0" err="1">
                <a:solidFill>
                  <a:schemeClr val="bg1"/>
                </a:solidFill>
                <a:latin typeface="Karla"/>
              </a:rPr>
              <a:t>Navigate</a:t>
            </a:r>
            <a:r>
              <a:rPr lang="tr-TR" sz="2300" dirty="0">
                <a:solidFill>
                  <a:schemeClr val="bg1"/>
                </a:solidFill>
                <a:latin typeface="Karla"/>
              </a:rPr>
              <a:t> </a:t>
            </a:r>
            <a:r>
              <a:rPr lang="tr-TR" sz="2300" dirty="0" err="1">
                <a:solidFill>
                  <a:schemeClr val="bg1"/>
                </a:solidFill>
                <a:latin typeface="Karla"/>
              </a:rPr>
              <a:t>Forward</a:t>
            </a:r>
            <a:r>
              <a:rPr lang="tr-TR" sz="2300" dirty="0">
                <a:solidFill>
                  <a:schemeClr val="bg1"/>
                </a:solidFill>
                <a:latin typeface="Karla"/>
              </a:rPr>
              <a:t> komutlarıyla en son çalışılan satıra geri dönülür.</a:t>
            </a:r>
          </a:p>
          <a:p>
            <a:pPr marL="14287" algn="just">
              <a:buClr>
                <a:srgbClr val="7030A0"/>
              </a:buClr>
            </a:pPr>
            <a:r>
              <a:rPr lang="tr-TR" sz="2300" b="1" dirty="0">
                <a:solidFill>
                  <a:srgbClr val="FFC000"/>
                </a:solidFill>
                <a:latin typeface="Karla"/>
              </a:rPr>
              <a:t>Project (Proje):</a:t>
            </a:r>
            <a:r>
              <a:rPr lang="tr-TR" sz="2300" dirty="0">
                <a:solidFill>
                  <a:schemeClr val="bg1"/>
                </a:solidFill>
                <a:latin typeface="Karla"/>
              </a:rPr>
              <a:t> Projeye dosya eklemek, çıkarmak, proje özelliklerini göstermek için bu menü kullanılır. </a:t>
            </a:r>
          </a:p>
        </p:txBody>
      </p:sp>
      <p:pic>
        <p:nvPicPr>
          <p:cNvPr id="6" name="Resim 5">
            <a:extLst>
              <a:ext uri="{FF2B5EF4-FFF2-40B4-BE49-F238E27FC236}">
                <a16:creationId xmlns:a16="http://schemas.microsoft.com/office/drawing/2014/main" id="{965AC37F-29BB-4798-AF7D-098C7B20AF68}"/>
              </a:ext>
            </a:extLst>
          </p:cNvPr>
          <p:cNvPicPr>
            <a:picLocks noChangeAspect="1"/>
          </p:cNvPicPr>
          <p:nvPr/>
        </p:nvPicPr>
        <p:blipFill rotWithShape="1">
          <a:blip r:embed="rId2">
            <a:extLst>
              <a:ext uri="{28A0092B-C50C-407E-A947-70E740481C1C}">
                <a14:useLocalDpi xmlns:a14="http://schemas.microsoft.com/office/drawing/2010/main" val="0"/>
              </a:ext>
            </a:extLst>
          </a:blip>
          <a:srcRect b="94714"/>
          <a:stretch/>
        </p:blipFill>
        <p:spPr>
          <a:xfrm>
            <a:off x="812866" y="1060807"/>
            <a:ext cx="10741825" cy="348851"/>
          </a:xfrm>
          <a:prstGeom prst="rect">
            <a:avLst/>
          </a:prstGeom>
        </p:spPr>
      </p:pic>
    </p:spTree>
    <p:extLst>
      <p:ext uri="{BB962C8B-B14F-4D97-AF65-F5344CB8AC3E}">
        <p14:creationId xmlns:p14="http://schemas.microsoft.com/office/powerpoint/2010/main" val="12127950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 MENÜ ÇUBUĞU</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2866" y="1583897"/>
            <a:ext cx="10741825"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200" b="1" dirty="0" err="1">
                <a:solidFill>
                  <a:srgbClr val="FFC000"/>
                </a:solidFill>
                <a:latin typeface="Karla"/>
              </a:rPr>
              <a:t>Build</a:t>
            </a:r>
            <a:r>
              <a:rPr lang="tr-TR" sz="2200" b="1" dirty="0">
                <a:solidFill>
                  <a:srgbClr val="FFC000"/>
                </a:solidFill>
                <a:latin typeface="Karla"/>
              </a:rPr>
              <a:t> (Derleme):</a:t>
            </a:r>
            <a:r>
              <a:rPr lang="tr-TR" sz="2200" dirty="0">
                <a:solidFill>
                  <a:schemeClr val="bg1"/>
                </a:solidFill>
                <a:latin typeface="Karla"/>
              </a:rPr>
              <a:t> Projelerin çalışmak üzere derlenmesi için gereken komutlar, bu menü altındadır.</a:t>
            </a:r>
          </a:p>
          <a:p>
            <a:pPr marL="14287" algn="just">
              <a:buClr>
                <a:srgbClr val="7030A0"/>
              </a:buClr>
            </a:pPr>
            <a:r>
              <a:rPr lang="tr-TR" sz="2200" b="1" dirty="0" err="1">
                <a:solidFill>
                  <a:srgbClr val="FFC000"/>
                </a:solidFill>
                <a:latin typeface="Karla"/>
              </a:rPr>
              <a:t>Debug</a:t>
            </a:r>
            <a:r>
              <a:rPr lang="tr-TR" sz="2200" b="1" dirty="0">
                <a:solidFill>
                  <a:srgbClr val="FFC000"/>
                </a:solidFill>
                <a:latin typeface="Karla"/>
              </a:rPr>
              <a:t> (Hata Ayıklama):</a:t>
            </a:r>
            <a:r>
              <a:rPr lang="tr-TR" sz="2200" dirty="0">
                <a:solidFill>
                  <a:schemeClr val="bg1"/>
                </a:solidFill>
                <a:latin typeface="Karla"/>
              </a:rPr>
              <a:t> Projede hata ayıklarken gereken komutlar </a:t>
            </a:r>
            <a:r>
              <a:rPr lang="tr-TR" sz="2200" dirty="0" err="1">
                <a:solidFill>
                  <a:schemeClr val="bg1"/>
                </a:solidFill>
                <a:latin typeface="Karla"/>
              </a:rPr>
              <a:t>Debug</a:t>
            </a:r>
            <a:r>
              <a:rPr lang="tr-TR" sz="2200" dirty="0">
                <a:solidFill>
                  <a:schemeClr val="bg1"/>
                </a:solidFill>
                <a:latin typeface="Karla"/>
              </a:rPr>
              <a:t> menüsü altındadır. Projenin </a:t>
            </a:r>
            <a:r>
              <a:rPr lang="tr-TR" sz="2200" dirty="0" err="1">
                <a:solidFill>
                  <a:schemeClr val="bg1"/>
                </a:solidFill>
                <a:latin typeface="Karla"/>
              </a:rPr>
              <a:t>debug</a:t>
            </a:r>
            <a:r>
              <a:rPr lang="tr-TR" sz="2200" dirty="0">
                <a:solidFill>
                  <a:schemeClr val="bg1"/>
                </a:solidFill>
                <a:latin typeface="Karla"/>
              </a:rPr>
              <a:t> durumunda başlatmak, </a:t>
            </a:r>
            <a:r>
              <a:rPr lang="tr-TR" sz="2200" dirty="0" err="1">
                <a:solidFill>
                  <a:schemeClr val="bg1"/>
                </a:solidFill>
                <a:latin typeface="Karla"/>
              </a:rPr>
              <a:t>BreakPoints</a:t>
            </a:r>
            <a:r>
              <a:rPr lang="tr-TR" sz="2200" dirty="0">
                <a:solidFill>
                  <a:schemeClr val="bg1"/>
                </a:solidFill>
                <a:latin typeface="Karla"/>
              </a:rPr>
              <a:t> (hata ayıklarken durulması gerek satırları ayarlamak) gibi işlemler yapılır.</a:t>
            </a:r>
          </a:p>
          <a:p>
            <a:pPr marL="14287" algn="just">
              <a:buClr>
                <a:srgbClr val="7030A0"/>
              </a:buClr>
            </a:pPr>
            <a:r>
              <a:rPr lang="tr-TR" sz="2200" b="1" dirty="0">
                <a:solidFill>
                  <a:schemeClr val="bg1"/>
                </a:solidFill>
                <a:latin typeface="Karla"/>
              </a:rPr>
              <a:t>Format (Biçim):</a:t>
            </a:r>
            <a:r>
              <a:rPr lang="tr-TR" sz="2200" dirty="0">
                <a:solidFill>
                  <a:schemeClr val="bg1"/>
                </a:solidFill>
                <a:latin typeface="Karla"/>
              </a:rPr>
              <a:t> Form üzerinde yer alan nesnelerin; konum, büyüklük gibi biçim özelliklerinin ayarlandığı menüdür.</a:t>
            </a:r>
          </a:p>
          <a:p>
            <a:pPr marL="14287" algn="just">
              <a:buClr>
                <a:srgbClr val="7030A0"/>
              </a:buClr>
            </a:pPr>
            <a:r>
              <a:rPr lang="tr-TR" sz="2200" b="1" dirty="0">
                <a:solidFill>
                  <a:schemeClr val="bg1"/>
                </a:solidFill>
                <a:latin typeface="Karla"/>
              </a:rPr>
              <a:t>Test (Test):</a:t>
            </a:r>
            <a:r>
              <a:rPr lang="tr-TR" sz="2200" dirty="0">
                <a:solidFill>
                  <a:schemeClr val="bg1"/>
                </a:solidFill>
                <a:latin typeface="Karla"/>
              </a:rPr>
              <a:t> Proje ile ilgili test işlemlerinin yapıldığı menüdür.</a:t>
            </a:r>
          </a:p>
          <a:p>
            <a:pPr marL="14287" algn="just">
              <a:buClr>
                <a:srgbClr val="7030A0"/>
              </a:buClr>
            </a:pPr>
            <a:r>
              <a:rPr lang="tr-TR" sz="2200" b="1" dirty="0" err="1">
                <a:solidFill>
                  <a:srgbClr val="FFC000"/>
                </a:solidFill>
                <a:latin typeface="Karla"/>
              </a:rPr>
              <a:t>Analyze</a:t>
            </a:r>
            <a:r>
              <a:rPr lang="tr-TR" sz="2200" b="1" dirty="0">
                <a:solidFill>
                  <a:srgbClr val="FFC000"/>
                </a:solidFill>
                <a:latin typeface="Karla"/>
              </a:rPr>
              <a:t> (Analiz):</a:t>
            </a:r>
            <a:r>
              <a:rPr lang="tr-TR" sz="2200" dirty="0">
                <a:solidFill>
                  <a:schemeClr val="bg1"/>
                </a:solidFill>
                <a:latin typeface="Karla"/>
              </a:rPr>
              <a:t> Proje içinde kodlarla ilgili analize ve kontrolün yapıldığı menüdür.</a:t>
            </a:r>
          </a:p>
          <a:p>
            <a:pPr marL="14287" algn="just">
              <a:buClr>
                <a:srgbClr val="7030A0"/>
              </a:buClr>
            </a:pPr>
            <a:r>
              <a:rPr lang="tr-TR" sz="2200" b="1" dirty="0">
                <a:solidFill>
                  <a:srgbClr val="FFC000"/>
                </a:solidFill>
                <a:latin typeface="Karla"/>
              </a:rPr>
              <a:t>Tools (Araçlar):</a:t>
            </a:r>
            <a:r>
              <a:rPr lang="tr-TR" sz="2200" dirty="0">
                <a:solidFill>
                  <a:schemeClr val="bg1"/>
                </a:solidFill>
                <a:latin typeface="Karla"/>
              </a:rPr>
              <a:t> Visual Studio ile beraber yüklenen yardımcı araçların listelendiği menüdür. Araç çubuklarını özelleştirmek için kullanılan </a:t>
            </a:r>
            <a:r>
              <a:rPr lang="tr-TR" sz="2200" dirty="0" err="1">
                <a:solidFill>
                  <a:schemeClr val="bg1"/>
                </a:solidFill>
                <a:latin typeface="Karla"/>
              </a:rPr>
              <a:t>Customize</a:t>
            </a:r>
            <a:r>
              <a:rPr lang="tr-TR" sz="2200" dirty="0">
                <a:solidFill>
                  <a:schemeClr val="bg1"/>
                </a:solidFill>
                <a:latin typeface="Karla"/>
              </a:rPr>
              <a:t> seçeneği gibi </a:t>
            </a:r>
            <a:r>
              <a:rPr lang="tr-TR" sz="2200" dirty="0" err="1">
                <a:solidFill>
                  <a:schemeClr val="bg1"/>
                </a:solidFill>
                <a:latin typeface="Karla"/>
              </a:rPr>
              <a:t>Options</a:t>
            </a:r>
            <a:r>
              <a:rPr lang="tr-TR" sz="2200" dirty="0">
                <a:solidFill>
                  <a:schemeClr val="bg1"/>
                </a:solidFill>
                <a:latin typeface="Karla"/>
              </a:rPr>
              <a:t> seçeneği de en sık kullanılan özelliklerden biridir. Visual Studio çalışma ortamının tüm ayarları </a:t>
            </a:r>
            <a:r>
              <a:rPr lang="tr-TR" sz="2200" dirty="0" err="1">
                <a:solidFill>
                  <a:schemeClr val="bg1"/>
                </a:solidFill>
                <a:latin typeface="Karla"/>
              </a:rPr>
              <a:t>Options</a:t>
            </a:r>
            <a:r>
              <a:rPr lang="tr-TR" sz="2200" dirty="0">
                <a:solidFill>
                  <a:schemeClr val="bg1"/>
                </a:solidFill>
                <a:latin typeface="Karla"/>
              </a:rPr>
              <a:t> menüsünden yapılır. Environment ve </a:t>
            </a:r>
            <a:r>
              <a:rPr lang="tr-TR" sz="2200" dirty="0" err="1">
                <a:solidFill>
                  <a:schemeClr val="bg1"/>
                </a:solidFill>
                <a:latin typeface="Karla"/>
              </a:rPr>
              <a:t>Text</a:t>
            </a:r>
            <a:r>
              <a:rPr lang="tr-TR" sz="2200" dirty="0">
                <a:solidFill>
                  <a:schemeClr val="bg1"/>
                </a:solidFill>
                <a:latin typeface="Karla"/>
              </a:rPr>
              <a:t> Editor en sık kullanılan seçeneklerdir.</a:t>
            </a:r>
          </a:p>
          <a:p>
            <a:pPr marL="14287" algn="just">
              <a:buClr>
                <a:srgbClr val="7030A0"/>
              </a:buClr>
            </a:pPr>
            <a:endParaRPr lang="tr-TR" sz="2200" dirty="0">
              <a:solidFill>
                <a:schemeClr val="bg1"/>
              </a:solidFill>
              <a:latin typeface="Karla"/>
            </a:endParaRPr>
          </a:p>
          <a:p>
            <a:pPr marL="14287" algn="just">
              <a:buClr>
                <a:srgbClr val="7030A0"/>
              </a:buClr>
            </a:pPr>
            <a:endParaRPr lang="tr-TR" sz="2200" dirty="0">
              <a:solidFill>
                <a:schemeClr val="bg1"/>
              </a:solidFill>
              <a:latin typeface="Karla"/>
            </a:endParaRPr>
          </a:p>
        </p:txBody>
      </p:sp>
      <p:pic>
        <p:nvPicPr>
          <p:cNvPr id="6" name="Resim 5">
            <a:extLst>
              <a:ext uri="{FF2B5EF4-FFF2-40B4-BE49-F238E27FC236}">
                <a16:creationId xmlns:a16="http://schemas.microsoft.com/office/drawing/2014/main" id="{965AC37F-29BB-4798-AF7D-098C7B20AF68}"/>
              </a:ext>
            </a:extLst>
          </p:cNvPr>
          <p:cNvPicPr>
            <a:picLocks noChangeAspect="1"/>
          </p:cNvPicPr>
          <p:nvPr/>
        </p:nvPicPr>
        <p:blipFill rotWithShape="1">
          <a:blip r:embed="rId2">
            <a:extLst>
              <a:ext uri="{28A0092B-C50C-407E-A947-70E740481C1C}">
                <a14:useLocalDpi xmlns:a14="http://schemas.microsoft.com/office/drawing/2010/main" val="0"/>
              </a:ext>
            </a:extLst>
          </a:blip>
          <a:srcRect b="94714"/>
          <a:stretch/>
        </p:blipFill>
        <p:spPr>
          <a:xfrm>
            <a:off x="812866" y="1060807"/>
            <a:ext cx="10741825" cy="348851"/>
          </a:xfrm>
          <a:prstGeom prst="rect">
            <a:avLst/>
          </a:prstGeom>
        </p:spPr>
      </p:pic>
    </p:spTree>
    <p:extLst>
      <p:ext uri="{BB962C8B-B14F-4D97-AF65-F5344CB8AC3E}">
        <p14:creationId xmlns:p14="http://schemas.microsoft.com/office/powerpoint/2010/main" val="3381032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 MENÜ ÇUBUĞU</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812866" y="1583897"/>
            <a:ext cx="10741825"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200" b="1" dirty="0">
                <a:solidFill>
                  <a:srgbClr val="FFC000"/>
                </a:solidFill>
                <a:latin typeface="Karla"/>
              </a:rPr>
              <a:t>Extensions (Eklentiler):</a:t>
            </a:r>
            <a:r>
              <a:rPr lang="tr-TR" sz="2200" dirty="0">
                <a:solidFill>
                  <a:schemeClr val="bg1"/>
                </a:solidFill>
                <a:latin typeface="Karla"/>
              </a:rPr>
              <a:t> Visual Studio içinde yer alan eklenti ayarlarının </a:t>
            </a:r>
            <a:r>
              <a:rPr lang="tr-TR" sz="2200" dirty="0" err="1">
                <a:solidFill>
                  <a:schemeClr val="bg1"/>
                </a:solidFill>
                <a:latin typeface="Karla"/>
              </a:rPr>
              <a:t>yapıldupu</a:t>
            </a:r>
            <a:r>
              <a:rPr lang="tr-TR" sz="2200" dirty="0">
                <a:solidFill>
                  <a:schemeClr val="bg1"/>
                </a:solidFill>
                <a:latin typeface="Karla"/>
              </a:rPr>
              <a:t> ve menülerin özelleştirildiği menüdür.</a:t>
            </a:r>
          </a:p>
          <a:p>
            <a:pPr marL="14287" algn="just">
              <a:buClr>
                <a:srgbClr val="7030A0"/>
              </a:buClr>
            </a:pPr>
            <a:r>
              <a:rPr lang="tr-TR" sz="2200" b="1" dirty="0" err="1">
                <a:solidFill>
                  <a:srgbClr val="FFC000"/>
                </a:solidFill>
                <a:latin typeface="Karla"/>
              </a:rPr>
              <a:t>Window</a:t>
            </a:r>
            <a:r>
              <a:rPr lang="tr-TR" sz="2200" b="1" dirty="0">
                <a:solidFill>
                  <a:srgbClr val="FFC000"/>
                </a:solidFill>
                <a:latin typeface="Karla"/>
              </a:rPr>
              <a:t> (Pencere):</a:t>
            </a:r>
            <a:r>
              <a:rPr lang="tr-TR" sz="2200" dirty="0">
                <a:solidFill>
                  <a:schemeClr val="bg1"/>
                </a:solidFill>
                <a:latin typeface="Karla"/>
              </a:rPr>
              <a:t> Sayfaların ve panellerin görünümleri ve özelliklerini değiştirmek için kullanılan komutlar bu menü altında bulunur. Tüm açık çalışma sayfaları bu menü altında görüldüğü gibi, istenen sayfa seçilerek ön plana getirilir. Ayrıca, Close </a:t>
            </a:r>
            <a:r>
              <a:rPr lang="tr-TR" sz="2200" dirty="0" err="1">
                <a:solidFill>
                  <a:schemeClr val="bg1"/>
                </a:solidFill>
                <a:latin typeface="Karla"/>
              </a:rPr>
              <a:t>All</a:t>
            </a:r>
            <a:r>
              <a:rPr lang="tr-TR" sz="2200" dirty="0">
                <a:solidFill>
                  <a:schemeClr val="bg1"/>
                </a:solidFill>
                <a:latin typeface="Karla"/>
              </a:rPr>
              <a:t> </a:t>
            </a:r>
            <a:r>
              <a:rPr lang="tr-TR" sz="2200" dirty="0" err="1">
                <a:solidFill>
                  <a:schemeClr val="bg1"/>
                </a:solidFill>
                <a:latin typeface="Karla"/>
              </a:rPr>
              <a:t>Documents</a:t>
            </a:r>
            <a:r>
              <a:rPr lang="tr-TR" sz="2200" dirty="0">
                <a:solidFill>
                  <a:schemeClr val="bg1"/>
                </a:solidFill>
                <a:latin typeface="Karla"/>
              </a:rPr>
              <a:t> (Tüm Sayfaları Kapat) komutu ile açık olan bütün sayfalar kapatılır. Auto </a:t>
            </a:r>
            <a:r>
              <a:rPr lang="tr-TR" sz="2200" dirty="0" err="1">
                <a:solidFill>
                  <a:schemeClr val="bg1"/>
                </a:solidFill>
                <a:latin typeface="Karla"/>
              </a:rPr>
              <a:t>Hide</a:t>
            </a:r>
            <a:r>
              <a:rPr lang="tr-TR" sz="2200" dirty="0">
                <a:solidFill>
                  <a:schemeClr val="bg1"/>
                </a:solidFill>
                <a:latin typeface="Karla"/>
              </a:rPr>
              <a:t> </a:t>
            </a:r>
            <a:r>
              <a:rPr lang="tr-TR" sz="2200" dirty="0" err="1">
                <a:solidFill>
                  <a:schemeClr val="bg1"/>
                </a:solidFill>
                <a:latin typeface="Karla"/>
              </a:rPr>
              <a:t>All</a:t>
            </a:r>
            <a:r>
              <a:rPr lang="tr-TR" sz="2200" dirty="0">
                <a:solidFill>
                  <a:schemeClr val="bg1"/>
                </a:solidFill>
                <a:latin typeface="Karla"/>
              </a:rPr>
              <a:t> (Tümünü Otomatik Gizle) komutu ile, sabit hale getirilmiş tüm paneller gizlenir.</a:t>
            </a:r>
          </a:p>
          <a:p>
            <a:pPr marL="14287" algn="just">
              <a:buClr>
                <a:srgbClr val="7030A0"/>
              </a:buClr>
            </a:pPr>
            <a:r>
              <a:rPr lang="tr-TR" sz="2200" b="1" dirty="0">
                <a:solidFill>
                  <a:srgbClr val="FFC000"/>
                </a:solidFill>
                <a:latin typeface="Karla"/>
              </a:rPr>
              <a:t>Help (Yardım):</a:t>
            </a:r>
            <a:r>
              <a:rPr lang="tr-TR" sz="2200" dirty="0">
                <a:solidFill>
                  <a:schemeClr val="bg1"/>
                </a:solidFill>
                <a:latin typeface="Karla"/>
              </a:rPr>
              <a:t> Visual Studio çalışma ortamında çok sık kullanılan yardım panellerinin görünümü bu menü ile sağlanır. Bu menü ile ayrıca, kullanılan Visual Studio çalışma ortamının sürümü hakkında bilgi alınır, son güncellemeler kontrol edilir, teknik destek için gereken e-posta adreslerine veya telefonlara ulaşılır. Yardım kullanımı bu modülde detaylı olarak ele alınacaktır.</a:t>
            </a:r>
          </a:p>
          <a:p>
            <a:pPr marL="14287" algn="just">
              <a:buClr>
                <a:srgbClr val="7030A0"/>
              </a:buClr>
            </a:pPr>
            <a:r>
              <a:rPr lang="tr-TR" sz="2200" dirty="0">
                <a:solidFill>
                  <a:srgbClr val="FFC000"/>
                </a:solidFill>
                <a:latin typeface="Karla"/>
              </a:rPr>
              <a:t>* Menülerin bir kısmı tüm proje tiplerine göre sabit olarak görünürken bazı menü seçenekleri sadece seçilen proje türüne özgü olarak görüntülenmektedir. </a:t>
            </a:r>
          </a:p>
        </p:txBody>
      </p:sp>
      <p:pic>
        <p:nvPicPr>
          <p:cNvPr id="6" name="Resim 5">
            <a:extLst>
              <a:ext uri="{FF2B5EF4-FFF2-40B4-BE49-F238E27FC236}">
                <a16:creationId xmlns:a16="http://schemas.microsoft.com/office/drawing/2014/main" id="{965AC37F-29BB-4798-AF7D-098C7B20AF68}"/>
              </a:ext>
            </a:extLst>
          </p:cNvPr>
          <p:cNvPicPr>
            <a:picLocks noChangeAspect="1"/>
          </p:cNvPicPr>
          <p:nvPr/>
        </p:nvPicPr>
        <p:blipFill rotWithShape="1">
          <a:blip r:embed="rId2">
            <a:extLst>
              <a:ext uri="{28A0092B-C50C-407E-A947-70E740481C1C}">
                <a14:useLocalDpi xmlns:a14="http://schemas.microsoft.com/office/drawing/2010/main" val="0"/>
              </a:ext>
            </a:extLst>
          </a:blip>
          <a:srcRect b="94714"/>
          <a:stretch/>
        </p:blipFill>
        <p:spPr>
          <a:xfrm>
            <a:off x="812866" y="1060807"/>
            <a:ext cx="10741825" cy="348851"/>
          </a:xfrm>
          <a:prstGeom prst="rect">
            <a:avLst/>
          </a:prstGeom>
        </p:spPr>
      </p:pic>
    </p:spTree>
    <p:extLst>
      <p:ext uri="{BB962C8B-B14F-4D97-AF65-F5344CB8AC3E}">
        <p14:creationId xmlns:p14="http://schemas.microsoft.com/office/powerpoint/2010/main" val="26238880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 ARAÇ ÇUBUĞU</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3657600" y="1583897"/>
            <a:ext cx="7897091" cy="4644017"/>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300" dirty="0">
                <a:solidFill>
                  <a:schemeClr val="bg1"/>
                </a:solidFill>
                <a:latin typeface="Karla"/>
              </a:rPr>
              <a:t>Menüler dışında; sık kullanılan işlemlerin gruplandırıldığı araç çubukları da Visual Studio programını kullanırken bize yardımcı olmaktadır.</a:t>
            </a:r>
          </a:p>
          <a:p>
            <a:pPr marL="14287" algn="just">
              <a:buClr>
                <a:srgbClr val="7030A0"/>
              </a:buClr>
            </a:pPr>
            <a:r>
              <a:rPr lang="tr-TR" sz="2300" b="1" dirty="0">
                <a:solidFill>
                  <a:srgbClr val="FFC000"/>
                </a:solidFill>
                <a:latin typeface="Karla"/>
              </a:rPr>
              <a:t>Araç çubukları üzerinde sağ tuşa </a:t>
            </a:r>
            <a:r>
              <a:rPr lang="tr-TR" sz="2300" dirty="0">
                <a:solidFill>
                  <a:schemeClr val="bg1"/>
                </a:solidFill>
                <a:latin typeface="Karla"/>
              </a:rPr>
              <a:t>bastığınızda veya </a:t>
            </a:r>
            <a:r>
              <a:rPr lang="tr-TR" sz="2300" b="1" dirty="0" err="1">
                <a:solidFill>
                  <a:srgbClr val="FFC000"/>
                </a:solidFill>
                <a:latin typeface="Karla"/>
              </a:rPr>
              <a:t>Viev</a:t>
            </a:r>
            <a:r>
              <a:rPr lang="tr-TR" sz="2300" b="1" dirty="0">
                <a:solidFill>
                  <a:srgbClr val="FFC000"/>
                </a:solidFill>
                <a:latin typeface="Karla"/>
              </a:rPr>
              <a:t> menüsünde yer alan </a:t>
            </a:r>
            <a:r>
              <a:rPr lang="tr-TR" sz="2300" b="1" dirty="0" err="1">
                <a:solidFill>
                  <a:srgbClr val="FFC000"/>
                </a:solidFill>
                <a:latin typeface="Karla"/>
              </a:rPr>
              <a:t>toolbars</a:t>
            </a:r>
            <a:r>
              <a:rPr lang="tr-TR" sz="2300" b="1" dirty="0">
                <a:solidFill>
                  <a:srgbClr val="FFC000"/>
                </a:solidFill>
                <a:latin typeface="Karla"/>
              </a:rPr>
              <a:t> alt menüsünü </a:t>
            </a:r>
            <a:r>
              <a:rPr lang="tr-TR" sz="2300" dirty="0">
                <a:solidFill>
                  <a:schemeClr val="bg1"/>
                </a:solidFill>
                <a:latin typeface="Karla"/>
              </a:rPr>
              <a:t>açtığınızda istediğiniz araç çubuğunun ekranda görüntülenmesini sağlayabilirsiniz.</a:t>
            </a:r>
          </a:p>
          <a:p>
            <a:pPr marL="14287" algn="just">
              <a:buClr>
                <a:srgbClr val="7030A0"/>
              </a:buClr>
            </a:pPr>
            <a:r>
              <a:rPr lang="tr-TR" sz="2300" b="1" dirty="0">
                <a:solidFill>
                  <a:srgbClr val="FFC000"/>
                </a:solidFill>
                <a:latin typeface="Karla"/>
              </a:rPr>
              <a:t>Sol tarafında tik (onay) işareti olan araç çubukları halihazırda ekranda görüntülenen araç çubuklarıdır. </a:t>
            </a:r>
            <a:r>
              <a:rPr lang="tr-TR" sz="2300" dirty="0">
                <a:solidFill>
                  <a:schemeClr val="bg1"/>
                </a:solidFill>
                <a:latin typeface="Karla"/>
              </a:rPr>
              <a:t>Tekrar bu araç çubukları üzerine tıklanması durumunda araç çubuğu ekrandan kaldırılacaktır.</a:t>
            </a:r>
          </a:p>
          <a:p>
            <a:pPr marL="14287" algn="just">
              <a:buClr>
                <a:srgbClr val="7030A0"/>
              </a:buClr>
            </a:pPr>
            <a:r>
              <a:rPr lang="tr-TR" sz="2300" dirty="0">
                <a:solidFill>
                  <a:schemeClr val="bg1"/>
                </a:solidFill>
                <a:latin typeface="Karla"/>
              </a:rPr>
              <a:t>Yeni Proje, Proje Aç, Kaydet, Çalıştır vb.. en sık gerçekleştirilen işlemlere ait </a:t>
            </a:r>
            <a:r>
              <a:rPr lang="tr-TR" sz="2300" dirty="0" err="1">
                <a:solidFill>
                  <a:schemeClr val="bg1"/>
                </a:solidFill>
                <a:latin typeface="Karla"/>
              </a:rPr>
              <a:t>kısayolların</a:t>
            </a:r>
            <a:r>
              <a:rPr lang="tr-TR" sz="2300" dirty="0">
                <a:solidFill>
                  <a:schemeClr val="bg1"/>
                </a:solidFill>
                <a:latin typeface="Karla"/>
              </a:rPr>
              <a:t> bulunduğu </a:t>
            </a:r>
            <a:r>
              <a:rPr lang="tr-TR" sz="2300" b="1" dirty="0">
                <a:solidFill>
                  <a:srgbClr val="FFC000"/>
                </a:solidFill>
                <a:latin typeface="Karla"/>
              </a:rPr>
              <a:t>standart araç çubuğu </a:t>
            </a:r>
            <a:r>
              <a:rPr lang="tr-TR" sz="2300" dirty="0" err="1">
                <a:solidFill>
                  <a:schemeClr val="bg1"/>
                </a:solidFill>
                <a:latin typeface="Karla"/>
              </a:rPr>
              <a:t>öntanımlı</a:t>
            </a:r>
            <a:r>
              <a:rPr lang="tr-TR" sz="2300" dirty="0">
                <a:solidFill>
                  <a:schemeClr val="bg1"/>
                </a:solidFill>
                <a:latin typeface="Karla"/>
              </a:rPr>
              <a:t> olarak ekranda gösterilmektedir.</a:t>
            </a:r>
          </a:p>
        </p:txBody>
      </p:sp>
      <p:pic>
        <p:nvPicPr>
          <p:cNvPr id="6" name="Resim 5">
            <a:extLst>
              <a:ext uri="{FF2B5EF4-FFF2-40B4-BE49-F238E27FC236}">
                <a16:creationId xmlns:a16="http://schemas.microsoft.com/office/drawing/2014/main" id="{965AC37F-29BB-4798-AF7D-098C7B20AF68}"/>
              </a:ext>
            </a:extLst>
          </p:cNvPr>
          <p:cNvPicPr>
            <a:picLocks noChangeAspect="1"/>
          </p:cNvPicPr>
          <p:nvPr/>
        </p:nvPicPr>
        <p:blipFill rotWithShape="1">
          <a:blip r:embed="rId2">
            <a:extLst>
              <a:ext uri="{28A0092B-C50C-407E-A947-70E740481C1C}">
                <a14:useLocalDpi xmlns:a14="http://schemas.microsoft.com/office/drawing/2010/main" val="0"/>
              </a:ext>
            </a:extLst>
          </a:blip>
          <a:srcRect t="3264" b="92073"/>
          <a:stretch/>
        </p:blipFill>
        <p:spPr>
          <a:xfrm>
            <a:off x="812865" y="1122348"/>
            <a:ext cx="10741825" cy="307699"/>
          </a:xfrm>
          <a:prstGeom prst="rect">
            <a:avLst/>
          </a:prstGeom>
        </p:spPr>
      </p:pic>
      <p:pic>
        <p:nvPicPr>
          <p:cNvPr id="3" name="Resim 2">
            <a:extLst>
              <a:ext uri="{FF2B5EF4-FFF2-40B4-BE49-F238E27FC236}">
                <a16:creationId xmlns:a16="http://schemas.microsoft.com/office/drawing/2014/main" id="{09A86E6E-9670-4164-B150-AB66D4F457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65" y="1635426"/>
            <a:ext cx="2733899" cy="4792923"/>
          </a:xfrm>
          <a:prstGeom prst="rect">
            <a:avLst/>
          </a:prstGeom>
        </p:spPr>
      </p:pic>
    </p:spTree>
    <p:extLst>
      <p:ext uri="{BB962C8B-B14F-4D97-AF65-F5344CB8AC3E}">
        <p14:creationId xmlns:p14="http://schemas.microsoft.com/office/powerpoint/2010/main" val="18308165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774971" y="536236"/>
            <a:ext cx="6402000" cy="546000"/>
          </a:xfrm>
        </p:spPr>
        <p:txBody>
          <a:bodyPr/>
          <a:lstStyle/>
          <a:p>
            <a:r>
              <a:rPr lang="tr-TR" dirty="0">
                <a:solidFill>
                  <a:srgbClr val="7030A0"/>
                </a:solidFill>
              </a:rPr>
              <a:t>SOLUTION EXPLORER PANELİ</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4294967295"/>
          </p:nvPr>
        </p:nvSpPr>
        <p:spPr>
          <a:xfrm>
            <a:off x="776537" y="1371023"/>
            <a:ext cx="7369936" cy="4673600"/>
          </a:xfrm>
        </p:spPr>
        <p:txBody>
          <a:bodyPr>
            <a:normAutofit fontScale="70000" lnSpcReduction="20000"/>
          </a:bodyPr>
          <a:lstStyle/>
          <a:p>
            <a:pPr marL="101600" indent="0" algn="just">
              <a:buNone/>
            </a:pPr>
            <a:r>
              <a:rPr lang="tr-TR" sz="3600" dirty="0"/>
              <a:t>Visual Studio çalışma ortamında projeler bir </a:t>
            </a:r>
            <a:r>
              <a:rPr lang="tr-TR" sz="3600" dirty="0" err="1"/>
              <a:t>solution</a:t>
            </a:r>
            <a:r>
              <a:rPr lang="tr-TR" sz="3600" dirty="0"/>
              <a:t> (çözüm) altında açılır. Bir </a:t>
            </a:r>
            <a:r>
              <a:rPr lang="tr-TR" sz="3600" dirty="0" err="1"/>
              <a:t>solution</a:t>
            </a:r>
            <a:r>
              <a:rPr lang="tr-TR" sz="3600" dirty="0"/>
              <a:t> içine farklı dilde ve tipte projeler dâhil edilebilir. </a:t>
            </a:r>
          </a:p>
          <a:p>
            <a:pPr marL="101600" indent="0" algn="just">
              <a:buNone/>
            </a:pPr>
            <a:r>
              <a:rPr lang="tr-TR" sz="3600" dirty="0"/>
              <a:t>Visual Studio ile bir </a:t>
            </a:r>
            <a:r>
              <a:rPr lang="tr-TR" sz="3600" dirty="0" err="1"/>
              <a:t>solution</a:t>
            </a:r>
            <a:r>
              <a:rPr lang="tr-TR" sz="3600" dirty="0"/>
              <a:t> açıldığında, Solution Explorer paneli ile </a:t>
            </a:r>
            <a:r>
              <a:rPr lang="tr-TR" sz="3600" dirty="0" err="1"/>
              <a:t>solution</a:t>
            </a:r>
            <a:r>
              <a:rPr lang="tr-TR" sz="3600" dirty="0"/>
              <a:t> içinde bulunan tüm projeleri, ilgili dosya ve klasörleri görüntüler. </a:t>
            </a:r>
          </a:p>
          <a:p>
            <a:pPr marL="101600" indent="0" algn="just">
              <a:buNone/>
            </a:pPr>
            <a:r>
              <a:rPr lang="tr-TR" sz="3600" dirty="0"/>
              <a:t>Panelde koyu yazı tipinde gözüken proje, </a:t>
            </a:r>
            <a:r>
              <a:rPr lang="tr-TR" sz="3600" dirty="0" err="1"/>
              <a:t>solution</a:t>
            </a:r>
            <a:r>
              <a:rPr lang="tr-TR" sz="3600" dirty="0"/>
              <a:t> içindeki başlangıç projesidir.</a:t>
            </a:r>
          </a:p>
          <a:p>
            <a:pPr marL="101600" indent="0" algn="just">
              <a:buNone/>
            </a:pPr>
            <a:r>
              <a:rPr lang="tr-TR" sz="3600" dirty="0"/>
              <a:t>Bu panelden, öğeler üzerinde silme, kopyalama, taşıma, ismini değiştirme işlemleri yapılabilir. </a:t>
            </a:r>
          </a:p>
          <a:p>
            <a:pPr marL="101600" indent="0" algn="just">
              <a:buNone/>
            </a:pPr>
            <a:r>
              <a:rPr lang="tr-TR" sz="3600" dirty="0"/>
              <a:t>Ayrıca panelin üst kısmında, seçilen öğe üzerinde basit işlemler gerçekleştirmek için bir araç çubuğu bulunur.</a:t>
            </a:r>
          </a:p>
          <a:p>
            <a:pPr marL="101600" indent="0" algn="just">
              <a:buNone/>
            </a:pPr>
            <a:endParaRPr lang="tr-TR" sz="3600" dirty="0"/>
          </a:p>
        </p:txBody>
      </p:sp>
      <p:pic>
        <p:nvPicPr>
          <p:cNvPr id="7" name="Resim 6">
            <a:extLst>
              <a:ext uri="{FF2B5EF4-FFF2-40B4-BE49-F238E27FC236}">
                <a16:creationId xmlns:a16="http://schemas.microsoft.com/office/drawing/2014/main" id="{8E2A0A25-FE14-4EB0-B599-F5F964A30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6529" y="591656"/>
            <a:ext cx="3402123" cy="5674688"/>
          </a:xfrm>
          <a:prstGeom prst="rect">
            <a:avLst/>
          </a:prstGeom>
        </p:spPr>
      </p:pic>
    </p:spTree>
    <p:extLst>
      <p:ext uri="{BB962C8B-B14F-4D97-AF65-F5344CB8AC3E}">
        <p14:creationId xmlns:p14="http://schemas.microsoft.com/office/powerpoint/2010/main" val="2723887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812866" y="373915"/>
            <a:ext cx="8331133" cy="647600"/>
          </a:xfrm>
        </p:spPr>
        <p:txBody>
          <a:bodyPr/>
          <a:lstStyle/>
          <a:p>
            <a:r>
              <a:rPr lang="it-IT" dirty="0">
                <a:solidFill>
                  <a:srgbClr val="7030A0"/>
                </a:solidFill>
              </a:rPr>
              <a:t>VISUAL STUDIO </a:t>
            </a:r>
            <a:r>
              <a:rPr lang="tr-TR" dirty="0">
                <a:solidFill>
                  <a:srgbClr val="7030A0"/>
                </a:solidFill>
              </a:rPr>
              <a:t>İ</a:t>
            </a:r>
            <a:r>
              <a:rPr lang="it-IT" dirty="0">
                <a:solidFill>
                  <a:srgbClr val="7030A0"/>
                </a:solidFill>
              </a:rPr>
              <a:t>LE NELER YAPAB</a:t>
            </a:r>
            <a:r>
              <a:rPr lang="tr-TR" dirty="0">
                <a:solidFill>
                  <a:srgbClr val="7030A0"/>
                </a:solidFill>
              </a:rPr>
              <a:t>İ</a:t>
            </a:r>
            <a:r>
              <a:rPr lang="it-IT" dirty="0">
                <a:solidFill>
                  <a:srgbClr val="7030A0"/>
                </a:solidFill>
              </a:rPr>
              <a:t>L</a:t>
            </a:r>
            <a:r>
              <a:rPr lang="tr-TR" dirty="0">
                <a:solidFill>
                  <a:srgbClr val="7030A0"/>
                </a:solidFill>
              </a:rPr>
              <a:t>İ</a:t>
            </a:r>
            <a:r>
              <a:rPr lang="it-IT" dirty="0">
                <a:solidFill>
                  <a:srgbClr val="7030A0"/>
                </a:solidFill>
              </a:rPr>
              <a:t>R</a:t>
            </a:r>
            <a:r>
              <a:rPr lang="tr-TR" dirty="0">
                <a:solidFill>
                  <a:srgbClr val="7030A0"/>
                </a:solidFill>
              </a:rPr>
              <a:t>İ</a:t>
            </a:r>
            <a:r>
              <a:rPr lang="it-IT" dirty="0">
                <a:solidFill>
                  <a:srgbClr val="7030A0"/>
                </a:solidFill>
              </a:rPr>
              <a:t>M?</a:t>
            </a:r>
            <a:endParaRPr lang="tr-TR" dirty="0">
              <a:solidFill>
                <a:srgbClr val="7030A0"/>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812866" y="1327727"/>
            <a:ext cx="8220297" cy="5156358"/>
          </a:xfrm>
        </p:spPr>
        <p:txBody>
          <a:bodyPr/>
          <a:lstStyle/>
          <a:p>
            <a:pPr marL="352425" indent="-338138" algn="just">
              <a:buClr>
                <a:srgbClr val="7030A0"/>
              </a:buClr>
              <a:buFont typeface="Wingdings" panose="05000000000000000000" pitchFamily="2" charset="2"/>
              <a:buChar char="ü"/>
            </a:pPr>
            <a:r>
              <a:rPr lang="tr-TR" sz="2800" dirty="0"/>
              <a:t>Konsol Uygulamaları</a:t>
            </a:r>
          </a:p>
          <a:p>
            <a:pPr marL="352425" indent="-338138" algn="just">
              <a:buClr>
                <a:srgbClr val="7030A0"/>
              </a:buClr>
              <a:buFont typeface="Wingdings" panose="05000000000000000000" pitchFamily="2" charset="2"/>
              <a:buChar char="ü"/>
            </a:pPr>
            <a:r>
              <a:rPr lang="tr-TR" sz="2800" dirty="0"/>
              <a:t>Windows Form Uygulamaları</a:t>
            </a:r>
          </a:p>
          <a:p>
            <a:pPr marL="352425" indent="-338138" algn="just">
              <a:buClr>
                <a:srgbClr val="7030A0"/>
              </a:buClr>
              <a:buFont typeface="Wingdings" panose="05000000000000000000" pitchFamily="2" charset="2"/>
              <a:buChar char="ü"/>
            </a:pPr>
            <a:r>
              <a:rPr lang="tr-TR" sz="2800" dirty="0"/>
              <a:t>Web Siteleri</a:t>
            </a:r>
          </a:p>
          <a:p>
            <a:pPr marL="352425" indent="-338138" algn="just">
              <a:buClr>
                <a:srgbClr val="7030A0"/>
              </a:buClr>
              <a:buFont typeface="Wingdings" panose="05000000000000000000" pitchFamily="2" charset="2"/>
              <a:buChar char="ü"/>
            </a:pPr>
            <a:r>
              <a:rPr lang="tr-TR" sz="2800" dirty="0"/>
              <a:t>Web Uygulamaları</a:t>
            </a:r>
          </a:p>
          <a:p>
            <a:pPr marL="352425" indent="-338138" algn="just">
              <a:buClr>
                <a:srgbClr val="7030A0"/>
              </a:buClr>
              <a:buFont typeface="Wingdings" panose="05000000000000000000" pitchFamily="2" charset="2"/>
              <a:buChar char="ü"/>
            </a:pPr>
            <a:r>
              <a:rPr lang="tr-TR" sz="2800" dirty="0"/>
              <a:t>Web Servisleri</a:t>
            </a:r>
          </a:p>
          <a:p>
            <a:pPr marL="352425" indent="-338138" algn="just">
              <a:buClr>
                <a:srgbClr val="7030A0"/>
              </a:buClr>
              <a:buFont typeface="Wingdings" panose="05000000000000000000" pitchFamily="2" charset="2"/>
              <a:buChar char="ü"/>
            </a:pPr>
            <a:r>
              <a:rPr lang="tr-TR" sz="2800" dirty="0"/>
              <a:t>Mobil Uygulamalar</a:t>
            </a:r>
          </a:p>
          <a:p>
            <a:pPr marL="352425" indent="-338138" algn="just">
              <a:buClr>
                <a:srgbClr val="7030A0"/>
              </a:buClr>
              <a:buFont typeface="Wingdings" panose="05000000000000000000" pitchFamily="2" charset="2"/>
              <a:buChar char="ü"/>
            </a:pPr>
            <a:r>
              <a:rPr lang="tr-TR" sz="2800" dirty="0" err="1"/>
              <a:t>Azure</a:t>
            </a:r>
            <a:r>
              <a:rPr lang="tr-TR" sz="2800" dirty="0"/>
              <a:t> için Bulut Uygulamaları</a:t>
            </a:r>
          </a:p>
          <a:p>
            <a:pPr marL="352425" indent="-338138" algn="just">
              <a:buClr>
                <a:srgbClr val="7030A0"/>
              </a:buClr>
              <a:buFont typeface="Wingdings" panose="05000000000000000000" pitchFamily="2" charset="2"/>
              <a:buChar char="ü"/>
            </a:pPr>
            <a:r>
              <a:rPr lang="tr-TR" sz="2800" dirty="0"/>
              <a:t>Grafiksel Kullanıcı Arayüzü Uygulamaları vb.. </a:t>
            </a:r>
          </a:p>
          <a:p>
            <a:pPr marL="14287" indent="0" algn="just">
              <a:buClr>
                <a:srgbClr val="7030A0"/>
              </a:buClr>
              <a:buNone/>
            </a:pPr>
            <a:r>
              <a:rPr lang="tr-TR" sz="2800" dirty="0"/>
              <a:t>geliştirmelerimizi yapabiliyoruz.</a:t>
            </a:r>
          </a:p>
        </p:txBody>
      </p:sp>
    </p:spTree>
    <p:extLst>
      <p:ext uri="{BB962C8B-B14F-4D97-AF65-F5344CB8AC3E}">
        <p14:creationId xmlns:p14="http://schemas.microsoft.com/office/powerpoint/2010/main" val="75653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774971" y="536236"/>
            <a:ext cx="6402000" cy="546000"/>
          </a:xfrm>
        </p:spPr>
        <p:txBody>
          <a:bodyPr/>
          <a:lstStyle/>
          <a:p>
            <a:r>
              <a:rPr lang="tr-TR" dirty="0">
                <a:solidFill>
                  <a:srgbClr val="7030A0"/>
                </a:solidFill>
              </a:rPr>
              <a:t>PROPARTIES PANELİ</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4294967295"/>
          </p:nvPr>
        </p:nvSpPr>
        <p:spPr>
          <a:xfrm>
            <a:off x="776537" y="1371023"/>
            <a:ext cx="7369936" cy="4673600"/>
          </a:xfrm>
        </p:spPr>
        <p:txBody>
          <a:bodyPr>
            <a:normAutofit fontScale="55000" lnSpcReduction="20000"/>
          </a:bodyPr>
          <a:lstStyle/>
          <a:p>
            <a:pPr marL="101600" indent="0" algn="just">
              <a:buNone/>
            </a:pPr>
            <a:r>
              <a:rPr lang="tr-TR" sz="3600" dirty="0" err="1"/>
              <a:t>Properties</a:t>
            </a:r>
            <a:r>
              <a:rPr lang="tr-TR" sz="3600" dirty="0"/>
              <a:t> (Özellikler) paneli, seçilen bir nesnenin özelliklerini görüntüler. Paneldeki görünüm, </a:t>
            </a:r>
            <a:r>
              <a:rPr lang="tr-TR" sz="3600" b="1" dirty="0">
                <a:solidFill>
                  <a:srgbClr val="7030A0"/>
                </a:solidFill>
              </a:rPr>
              <a:t>Özellik adı - değeri şeklindedir</a:t>
            </a:r>
            <a:r>
              <a:rPr lang="tr-TR" sz="3600" dirty="0"/>
              <a:t>. Silik olarak gözüken özellikler salt okunurdur ve değiştirilemez. Seçilen form nesnesine göre panel içerisinde görüntülenen özellikler değişmektedir.</a:t>
            </a:r>
          </a:p>
          <a:p>
            <a:pPr marL="101600" indent="0" algn="just">
              <a:buNone/>
            </a:pPr>
            <a:r>
              <a:rPr lang="tr-TR" sz="3600" dirty="0"/>
              <a:t>Panelin üzerindeki açılır liste, çalışma sayfasındaki nesneleri listeler. Buradan istenilen nesne seçilerek özellikleri görüntülenir. </a:t>
            </a:r>
          </a:p>
          <a:p>
            <a:pPr marL="101600" indent="0" algn="just">
              <a:buNone/>
            </a:pPr>
            <a:r>
              <a:rPr lang="tr-TR" sz="3600" dirty="0"/>
              <a:t>Paneldeki özellikler kategorilere göre gruplanmıştır, ancak alfabetik olarak da dizilir. Panelin üstünde bulunan araç kutusundan </a:t>
            </a:r>
            <a:r>
              <a:rPr lang="tr-TR" sz="3600" dirty="0" err="1"/>
              <a:t>Categorized</a:t>
            </a:r>
            <a:r>
              <a:rPr lang="tr-TR" sz="3600" dirty="0"/>
              <a:t> (Kategorileştirilmiş) veya </a:t>
            </a:r>
            <a:r>
              <a:rPr lang="tr-TR" sz="3600" dirty="0" err="1"/>
              <a:t>Alphabetic</a:t>
            </a:r>
            <a:r>
              <a:rPr lang="tr-TR" sz="3600" dirty="0"/>
              <a:t> (Alfabetik) seçilerek özelliklerin görünümleri değiştirilir.</a:t>
            </a:r>
          </a:p>
          <a:p>
            <a:pPr marL="101600" indent="0" algn="just">
              <a:buNone/>
            </a:pPr>
            <a:r>
              <a:rPr lang="tr-TR" sz="3600" dirty="0"/>
              <a:t>Panelin en altında bulunan bölümde, her özelliğin açıklaması bulunur.</a:t>
            </a:r>
          </a:p>
          <a:p>
            <a:pPr marL="101600" indent="0" algn="just">
              <a:buNone/>
            </a:pPr>
            <a:r>
              <a:rPr lang="tr-TR" sz="3600" b="1" dirty="0">
                <a:solidFill>
                  <a:srgbClr val="7030A0"/>
                </a:solidFill>
              </a:rPr>
              <a:t>Bir nesnenin üzerindeyken F4 tuşuna basınca, </a:t>
            </a:r>
            <a:r>
              <a:rPr lang="tr-TR" sz="3600" b="1" dirty="0" err="1">
                <a:solidFill>
                  <a:srgbClr val="7030A0"/>
                </a:solidFill>
              </a:rPr>
              <a:t>Properties</a:t>
            </a:r>
            <a:r>
              <a:rPr lang="tr-TR" sz="3600" b="1" dirty="0">
                <a:solidFill>
                  <a:srgbClr val="7030A0"/>
                </a:solidFill>
              </a:rPr>
              <a:t> paneli görüntülenir.</a:t>
            </a:r>
          </a:p>
        </p:txBody>
      </p:sp>
      <p:pic>
        <p:nvPicPr>
          <p:cNvPr id="3" name="Resim 2">
            <a:extLst>
              <a:ext uri="{FF2B5EF4-FFF2-40B4-BE49-F238E27FC236}">
                <a16:creationId xmlns:a16="http://schemas.microsoft.com/office/drawing/2014/main" id="{515B546D-8E09-4CEC-9FE3-F0E0E39F3A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6971" y="1371023"/>
            <a:ext cx="3198400" cy="4143086"/>
          </a:xfrm>
          <a:prstGeom prst="rect">
            <a:avLst/>
          </a:prstGeom>
        </p:spPr>
      </p:pic>
    </p:spTree>
    <p:extLst>
      <p:ext uri="{BB962C8B-B14F-4D97-AF65-F5344CB8AC3E}">
        <p14:creationId xmlns:p14="http://schemas.microsoft.com/office/powerpoint/2010/main" val="4160765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774971" y="536236"/>
            <a:ext cx="6402000" cy="546000"/>
          </a:xfrm>
        </p:spPr>
        <p:txBody>
          <a:bodyPr/>
          <a:lstStyle/>
          <a:p>
            <a:r>
              <a:rPr lang="tr-TR" dirty="0">
                <a:solidFill>
                  <a:srgbClr val="7030A0"/>
                </a:solidFill>
              </a:rPr>
              <a:t>TOOLBOX PANELİ</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4294967295"/>
          </p:nvPr>
        </p:nvSpPr>
        <p:spPr>
          <a:xfrm>
            <a:off x="776537" y="1371023"/>
            <a:ext cx="7369936" cy="4673600"/>
          </a:xfrm>
        </p:spPr>
        <p:txBody>
          <a:bodyPr>
            <a:normAutofit fontScale="92500" lnSpcReduction="10000"/>
          </a:bodyPr>
          <a:lstStyle/>
          <a:p>
            <a:pPr marL="101600" indent="0" algn="just">
              <a:buNone/>
            </a:pPr>
            <a:r>
              <a:rPr lang="tr-TR" sz="1800" b="1" dirty="0" err="1">
                <a:solidFill>
                  <a:srgbClr val="7030A0"/>
                </a:solidFill>
              </a:rPr>
              <a:t>Toolbox</a:t>
            </a:r>
            <a:r>
              <a:rPr lang="tr-TR" sz="1800" b="1" dirty="0">
                <a:solidFill>
                  <a:srgbClr val="7030A0"/>
                </a:solidFill>
              </a:rPr>
              <a:t> (Araç Kutusu) paneli</a:t>
            </a:r>
            <a:r>
              <a:rPr lang="tr-TR" sz="1800" dirty="0">
                <a:solidFill>
                  <a:schemeClr val="tx2">
                    <a:lumMod val="50000"/>
                  </a:schemeClr>
                </a:solidFill>
              </a:rPr>
              <a:t>, projelerde kullanılan çeşitli bileşenlerin listelendiği paneldir. Buradaki öğeler, sekmeler içinde gruplanmıştır. Her sekme, ortak platformlarda çalışan veya benzer işlevleri olan nesnelere sahiptir.</a:t>
            </a:r>
          </a:p>
          <a:p>
            <a:pPr marL="101600" indent="0" algn="just">
              <a:buNone/>
            </a:pPr>
            <a:r>
              <a:rPr lang="tr-TR" sz="1800" dirty="0">
                <a:solidFill>
                  <a:schemeClr val="tx2">
                    <a:lumMod val="50000"/>
                  </a:schemeClr>
                </a:solidFill>
              </a:rPr>
              <a:t>Örneğin, Data sekmesinde veri tabanı işlemlerinde kullanılan bileşenler vardır. Windows Forms bileşenleri Windows platformunda çalışan projelerde, Web Forms bileşenleri ise Web tabanlı projelerde kullanılan nesnelerdir. </a:t>
            </a:r>
            <a:r>
              <a:rPr lang="tr-TR" sz="1800" dirty="0" err="1">
                <a:solidFill>
                  <a:schemeClr val="tx2">
                    <a:lumMod val="50000"/>
                  </a:schemeClr>
                </a:solidFill>
              </a:rPr>
              <a:t>ClipBoard</a:t>
            </a:r>
            <a:r>
              <a:rPr lang="tr-TR" sz="1800" dirty="0">
                <a:solidFill>
                  <a:schemeClr val="tx2">
                    <a:lumMod val="50000"/>
                  </a:schemeClr>
                </a:solidFill>
              </a:rPr>
              <a:t> Ring sekmesinde ise kopyalanan metinler bulunur. Nesnenin silik gözükmesi, o anda çalışılan sayfada kullanılamayacağı anlamına gelir.</a:t>
            </a:r>
          </a:p>
          <a:p>
            <a:pPr marL="101600" indent="0" algn="just">
              <a:buNone/>
            </a:pPr>
            <a:r>
              <a:rPr lang="tr-TR" sz="1800" dirty="0" err="1">
                <a:solidFill>
                  <a:schemeClr val="tx2">
                    <a:lumMod val="50000"/>
                  </a:schemeClr>
                </a:solidFill>
              </a:rPr>
              <a:t>Toolbox</a:t>
            </a:r>
            <a:r>
              <a:rPr lang="tr-TR" sz="1800" dirty="0">
                <a:solidFill>
                  <a:schemeClr val="tx2">
                    <a:lumMod val="50000"/>
                  </a:schemeClr>
                </a:solidFill>
              </a:rPr>
              <a:t> panelinde nesneler, </a:t>
            </a:r>
            <a:r>
              <a:rPr lang="tr-TR" sz="1800" b="1" dirty="0">
                <a:solidFill>
                  <a:srgbClr val="7030A0"/>
                </a:solidFill>
              </a:rPr>
              <a:t>en sık kullanılandan en az kullanılana göre sıralanmaktadır</a:t>
            </a:r>
            <a:r>
              <a:rPr lang="tr-TR" sz="1800" dirty="0">
                <a:solidFill>
                  <a:schemeClr val="tx2">
                    <a:lumMod val="50000"/>
                  </a:schemeClr>
                </a:solidFill>
              </a:rPr>
              <a:t>. Örneğin, Windows Forms sekmesinde en üstte </a:t>
            </a:r>
            <a:r>
              <a:rPr lang="tr-TR" sz="1800" dirty="0" err="1">
                <a:solidFill>
                  <a:schemeClr val="tx2">
                    <a:lumMod val="50000"/>
                  </a:schemeClr>
                </a:solidFill>
              </a:rPr>
              <a:t>Label</a:t>
            </a:r>
            <a:r>
              <a:rPr lang="tr-TR" sz="1800" dirty="0">
                <a:solidFill>
                  <a:schemeClr val="tx2">
                    <a:lumMod val="50000"/>
                  </a:schemeClr>
                </a:solidFill>
              </a:rPr>
              <a:t>, Link </a:t>
            </a:r>
            <a:r>
              <a:rPr lang="tr-TR" sz="1800" dirty="0" err="1">
                <a:solidFill>
                  <a:schemeClr val="tx2">
                    <a:lumMod val="50000"/>
                  </a:schemeClr>
                </a:solidFill>
              </a:rPr>
              <a:t>Label</a:t>
            </a:r>
            <a:r>
              <a:rPr lang="tr-TR" sz="1800" dirty="0">
                <a:solidFill>
                  <a:schemeClr val="tx2">
                    <a:lumMod val="50000"/>
                  </a:schemeClr>
                </a:solidFill>
              </a:rPr>
              <a:t>, </a:t>
            </a:r>
            <a:r>
              <a:rPr lang="tr-TR" sz="1800" dirty="0" err="1">
                <a:solidFill>
                  <a:schemeClr val="tx2">
                    <a:lumMod val="50000"/>
                  </a:schemeClr>
                </a:solidFill>
              </a:rPr>
              <a:t>Button</a:t>
            </a:r>
            <a:r>
              <a:rPr lang="tr-TR" sz="1800" dirty="0">
                <a:solidFill>
                  <a:schemeClr val="tx2">
                    <a:lumMod val="50000"/>
                  </a:schemeClr>
                </a:solidFill>
              </a:rPr>
              <a:t>, </a:t>
            </a:r>
            <a:r>
              <a:rPr lang="tr-TR" sz="1800" dirty="0" err="1">
                <a:solidFill>
                  <a:schemeClr val="tx2">
                    <a:lumMod val="50000"/>
                  </a:schemeClr>
                </a:solidFill>
              </a:rPr>
              <a:t>TextBox</a:t>
            </a:r>
            <a:r>
              <a:rPr lang="tr-TR" sz="1800" dirty="0">
                <a:solidFill>
                  <a:schemeClr val="tx2">
                    <a:lumMod val="50000"/>
                  </a:schemeClr>
                </a:solidFill>
              </a:rPr>
              <a:t> nesneleri bulunur. </a:t>
            </a:r>
            <a:r>
              <a:rPr lang="tr-TR" sz="1800" b="1" dirty="0">
                <a:solidFill>
                  <a:srgbClr val="7030A0"/>
                </a:solidFill>
              </a:rPr>
              <a:t>Nesneler, yerleri ve sıraları taşınarak değiştirilebilir, ayrıca başka bir sekmeye de taşınılabilir.</a:t>
            </a:r>
            <a:r>
              <a:rPr lang="tr-TR" sz="1800" dirty="0">
                <a:solidFill>
                  <a:schemeClr val="tx2">
                    <a:lumMod val="50000"/>
                  </a:schemeClr>
                </a:solidFill>
              </a:rPr>
              <a:t> Varsayılan sıralama dışında, alfabetik olarak da sıralama yapılabilir.</a:t>
            </a:r>
          </a:p>
          <a:p>
            <a:pPr marL="101600" indent="0" algn="just">
              <a:buNone/>
            </a:pPr>
            <a:r>
              <a:rPr lang="tr-TR" sz="1800" dirty="0">
                <a:solidFill>
                  <a:schemeClr val="tx2">
                    <a:lumMod val="50000"/>
                  </a:schemeClr>
                </a:solidFill>
              </a:rPr>
              <a:t>Visual Studio çalışma ortamın, </a:t>
            </a:r>
            <a:r>
              <a:rPr lang="tr-TR" sz="1800" dirty="0" err="1">
                <a:solidFill>
                  <a:schemeClr val="tx2">
                    <a:lumMod val="50000"/>
                  </a:schemeClr>
                </a:solidFill>
              </a:rPr>
              <a:t>Toolbox</a:t>
            </a:r>
            <a:r>
              <a:rPr lang="tr-TR" sz="1800" dirty="0">
                <a:solidFill>
                  <a:schemeClr val="tx2">
                    <a:lumMod val="50000"/>
                  </a:schemeClr>
                </a:solidFill>
              </a:rPr>
              <a:t> panelindeki nesnelere yeni isim verme, nesneleri silme veya panele yeni sekmeler ve nesneler ekleme imkânlarını da sağlar.</a:t>
            </a:r>
          </a:p>
          <a:p>
            <a:pPr marL="101600" indent="0" algn="just">
              <a:buNone/>
            </a:pPr>
            <a:r>
              <a:rPr lang="tr-TR" sz="1800" dirty="0">
                <a:solidFill>
                  <a:schemeClr val="tx2">
                    <a:lumMod val="50000"/>
                  </a:schemeClr>
                </a:solidFill>
              </a:rPr>
              <a:t>CTRL-ALT-X kısa yolu ile ulaşılır. </a:t>
            </a:r>
          </a:p>
        </p:txBody>
      </p:sp>
      <p:pic>
        <p:nvPicPr>
          <p:cNvPr id="8" name="Resim 7">
            <a:extLst>
              <a:ext uri="{FF2B5EF4-FFF2-40B4-BE49-F238E27FC236}">
                <a16:creationId xmlns:a16="http://schemas.microsoft.com/office/drawing/2014/main" id="{4DD4546A-3047-4E68-B3EF-23B339082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06553" y="809236"/>
            <a:ext cx="2645248" cy="5235387"/>
          </a:xfrm>
          <a:prstGeom prst="rect">
            <a:avLst/>
          </a:prstGeom>
        </p:spPr>
      </p:pic>
    </p:spTree>
    <p:extLst>
      <p:ext uri="{BB962C8B-B14F-4D97-AF65-F5344CB8AC3E}">
        <p14:creationId xmlns:p14="http://schemas.microsoft.com/office/powerpoint/2010/main" val="20842714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774971" y="536236"/>
            <a:ext cx="6402000" cy="546000"/>
          </a:xfrm>
        </p:spPr>
        <p:txBody>
          <a:bodyPr/>
          <a:lstStyle/>
          <a:p>
            <a:r>
              <a:rPr lang="tr-TR" dirty="0">
                <a:solidFill>
                  <a:srgbClr val="7030A0"/>
                </a:solidFill>
              </a:rPr>
              <a:t>FORM NESNESİ</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4294967295"/>
          </p:nvPr>
        </p:nvSpPr>
        <p:spPr>
          <a:xfrm>
            <a:off x="776537" y="1371023"/>
            <a:ext cx="6691063" cy="4673600"/>
          </a:xfrm>
        </p:spPr>
        <p:txBody>
          <a:bodyPr>
            <a:normAutofit/>
          </a:bodyPr>
          <a:lstStyle/>
          <a:p>
            <a:pPr marL="101600" indent="0" algn="just">
              <a:buNone/>
            </a:pPr>
            <a:r>
              <a:rPr lang="tr-TR" sz="1800" dirty="0">
                <a:solidFill>
                  <a:schemeClr val="tx2">
                    <a:lumMod val="50000"/>
                  </a:schemeClr>
                </a:solidFill>
              </a:rPr>
              <a:t>Windows uygulamalar geliştirmek için bir proje oluşturduğumuzda bizi yandaki resimde göreceğiniz gibi Form nesnesi karşılar. Bir projede; programın özelliklerine ve ihtiyaca göre birden fazla form kullanılabilir.</a:t>
            </a:r>
          </a:p>
          <a:p>
            <a:pPr marL="101600" indent="0" algn="just">
              <a:buNone/>
            </a:pPr>
            <a:r>
              <a:rPr lang="tr-TR" sz="1800" dirty="0">
                <a:solidFill>
                  <a:schemeClr val="tx2">
                    <a:lumMod val="50000"/>
                  </a:schemeClr>
                </a:solidFill>
              </a:rPr>
              <a:t>Uygulama geliştirirken tasarımlarımızı Form nesneleri üzerinde yaparız. Form’ un göründüğü sekme (Form1.cs [Design]) dizayn görünümüdür.</a:t>
            </a:r>
          </a:p>
          <a:p>
            <a:pPr marL="101600" indent="0" algn="just">
              <a:buNone/>
            </a:pPr>
            <a:r>
              <a:rPr lang="tr-TR" sz="1800" dirty="0">
                <a:solidFill>
                  <a:schemeClr val="tx2">
                    <a:lumMod val="50000"/>
                  </a:schemeClr>
                </a:solidFill>
              </a:rPr>
              <a:t>Form’ a ait çalışma esnasında isteklerimizi yerine getirmesi amacı ile kodlama yaptığımız bir bölüm vardır. </a:t>
            </a:r>
          </a:p>
          <a:p>
            <a:pPr marL="101600" indent="0" algn="just">
              <a:buNone/>
            </a:pPr>
            <a:r>
              <a:rPr lang="tr-TR" sz="1800" dirty="0" err="1">
                <a:solidFill>
                  <a:schemeClr val="tx2">
                    <a:lumMod val="50000"/>
                  </a:schemeClr>
                </a:solidFill>
              </a:rPr>
              <a:t>Form'un</a:t>
            </a:r>
            <a:r>
              <a:rPr lang="tr-TR" sz="1800" dirty="0">
                <a:solidFill>
                  <a:schemeClr val="tx2">
                    <a:lumMod val="50000"/>
                  </a:schemeClr>
                </a:solidFill>
              </a:rPr>
              <a:t> üzerinde farenin sağ tuşu ile tıklayalım ve açılır menü seçeneklerinden </a:t>
            </a:r>
            <a:r>
              <a:rPr lang="tr-TR" sz="1800" b="1" dirty="0" err="1">
                <a:solidFill>
                  <a:srgbClr val="7030A0"/>
                </a:solidFill>
              </a:rPr>
              <a:t>View</a:t>
            </a:r>
            <a:r>
              <a:rPr lang="tr-TR" sz="1800" b="1" dirty="0">
                <a:solidFill>
                  <a:srgbClr val="7030A0"/>
                </a:solidFill>
              </a:rPr>
              <a:t> </a:t>
            </a:r>
            <a:r>
              <a:rPr lang="tr-TR" sz="1800" b="1" dirty="0" err="1">
                <a:solidFill>
                  <a:srgbClr val="7030A0"/>
                </a:solidFill>
              </a:rPr>
              <a:t>Code</a:t>
            </a:r>
            <a:r>
              <a:rPr lang="tr-TR" sz="1800" b="1" dirty="0">
                <a:solidFill>
                  <a:srgbClr val="7030A0"/>
                </a:solidFill>
              </a:rPr>
              <a:t> </a:t>
            </a:r>
            <a:r>
              <a:rPr lang="tr-TR" sz="1800" dirty="0">
                <a:solidFill>
                  <a:schemeClr val="tx2">
                    <a:lumMod val="50000"/>
                  </a:schemeClr>
                </a:solidFill>
              </a:rPr>
              <a:t>seçeneğini seçelim. İstersek bu alanı klavyemizden </a:t>
            </a:r>
            <a:r>
              <a:rPr lang="tr-TR" sz="1800" b="1" dirty="0">
                <a:solidFill>
                  <a:srgbClr val="7030A0"/>
                </a:solidFill>
              </a:rPr>
              <a:t>F7</a:t>
            </a:r>
            <a:r>
              <a:rPr lang="tr-TR" sz="1800" dirty="0">
                <a:solidFill>
                  <a:schemeClr val="tx2">
                    <a:lumMod val="50000"/>
                  </a:schemeClr>
                </a:solidFill>
              </a:rPr>
              <a:t> tuşuna basarak da görüntüleyebiliriz.</a:t>
            </a:r>
          </a:p>
        </p:txBody>
      </p:sp>
      <p:pic>
        <p:nvPicPr>
          <p:cNvPr id="7" name="Resim 6">
            <a:extLst>
              <a:ext uri="{FF2B5EF4-FFF2-40B4-BE49-F238E27FC236}">
                <a16:creationId xmlns:a16="http://schemas.microsoft.com/office/drawing/2014/main" id="{293DD273-F591-4730-A21A-5DA6A4B17C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06644" y="1371024"/>
            <a:ext cx="4038006" cy="3575050"/>
          </a:xfrm>
          <a:prstGeom prst="rect">
            <a:avLst/>
          </a:prstGeom>
        </p:spPr>
      </p:pic>
    </p:spTree>
    <p:extLst>
      <p:ext uri="{BB962C8B-B14F-4D97-AF65-F5344CB8AC3E}">
        <p14:creationId xmlns:p14="http://schemas.microsoft.com/office/powerpoint/2010/main" val="13696762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774971" y="536236"/>
            <a:ext cx="6402000" cy="546000"/>
          </a:xfrm>
        </p:spPr>
        <p:txBody>
          <a:bodyPr/>
          <a:lstStyle/>
          <a:p>
            <a:r>
              <a:rPr lang="tr-TR" dirty="0">
                <a:solidFill>
                  <a:srgbClr val="7030A0"/>
                </a:solidFill>
              </a:rPr>
              <a:t>KOD PENCERESİ</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4294967295"/>
          </p:nvPr>
        </p:nvSpPr>
        <p:spPr>
          <a:xfrm>
            <a:off x="776537" y="1371023"/>
            <a:ext cx="6691063" cy="4673600"/>
          </a:xfrm>
        </p:spPr>
        <p:txBody>
          <a:bodyPr>
            <a:normAutofit/>
          </a:bodyPr>
          <a:lstStyle/>
          <a:p>
            <a:pPr marL="101600" indent="0" algn="just">
              <a:buNone/>
            </a:pPr>
            <a:r>
              <a:rPr lang="tr-TR" sz="1800" dirty="0">
                <a:solidFill>
                  <a:schemeClr val="tx2">
                    <a:lumMod val="50000"/>
                  </a:schemeClr>
                </a:solidFill>
              </a:rPr>
              <a:t>Bu işlemi yaptığımızda Visual Studio ekranımız yandaki resimde gördüğünüz şekilde görülecektir. Bu bölüm bizim kod yazma penceremiz. </a:t>
            </a:r>
          </a:p>
          <a:p>
            <a:pPr marL="101600" indent="0" algn="just">
              <a:buNone/>
            </a:pPr>
            <a:r>
              <a:rPr lang="tr-TR" sz="1800" dirty="0">
                <a:solidFill>
                  <a:schemeClr val="tx2">
                    <a:lumMod val="50000"/>
                  </a:schemeClr>
                </a:solidFill>
              </a:rPr>
              <a:t>Uygulama geliştirme aşamasında bu ekranı çok sık kullanacak ve uygulamada tasarım kısmında dizayn ettiğimiz nesnelerin hangi görevleri icra edeceğini bu kısımda belirliyor olacağız.</a:t>
            </a:r>
          </a:p>
          <a:p>
            <a:pPr marL="101600" indent="0" algn="just">
              <a:buNone/>
            </a:pPr>
            <a:r>
              <a:rPr lang="tr-TR" sz="1800" dirty="0">
                <a:solidFill>
                  <a:schemeClr val="tx2">
                    <a:lumMod val="50000"/>
                  </a:schemeClr>
                </a:solidFill>
              </a:rPr>
              <a:t>Kod penceresinin üzerinde daha önce sadece </a:t>
            </a:r>
            <a:r>
              <a:rPr lang="tr-TR" sz="1800" b="1" dirty="0">
                <a:solidFill>
                  <a:srgbClr val="7030A0"/>
                </a:solidFill>
              </a:rPr>
              <a:t>Form1.cs [Design]</a:t>
            </a:r>
            <a:r>
              <a:rPr lang="tr-TR" sz="1800" dirty="0">
                <a:solidFill>
                  <a:schemeClr val="tx2">
                    <a:lumMod val="50000"/>
                  </a:schemeClr>
                </a:solidFill>
              </a:rPr>
              <a:t> bulunurken şimdi fark ettiyseniz </a:t>
            </a:r>
            <a:r>
              <a:rPr lang="tr-TR" sz="1800" b="1" dirty="0">
                <a:solidFill>
                  <a:srgbClr val="7030A0"/>
                </a:solidFill>
              </a:rPr>
              <a:t>Form1.cs</a:t>
            </a:r>
            <a:r>
              <a:rPr lang="tr-TR" sz="1800" dirty="0">
                <a:solidFill>
                  <a:schemeClr val="tx2">
                    <a:lumMod val="50000"/>
                  </a:schemeClr>
                </a:solidFill>
              </a:rPr>
              <a:t> isminde ikinci bir sekme bulunuyor. Uygulamamızda Dizayn alanı farklı bir dosya Kod alanı farklı bir dosyada bulunmaktadır. Bu yüzden bir form’ a ait 2 dosya bulunur. </a:t>
            </a:r>
          </a:p>
          <a:p>
            <a:pPr marL="101600" indent="0" algn="just">
              <a:buNone/>
            </a:pPr>
            <a:r>
              <a:rPr lang="tr-TR" sz="1800" dirty="0">
                <a:solidFill>
                  <a:schemeClr val="tx2">
                    <a:lumMod val="50000"/>
                  </a:schemeClr>
                </a:solidFill>
              </a:rPr>
              <a:t>Bu iki sekmeden hangisini seçerseniz ekrana o bölüm yansıyacaktır. Yani bu sekmeler bize Dizayn ve Kod penceresi arasında geçiş yapmamızı sağlıyor.</a:t>
            </a:r>
          </a:p>
        </p:txBody>
      </p:sp>
      <p:pic>
        <p:nvPicPr>
          <p:cNvPr id="3" name="Resim 2">
            <a:extLst>
              <a:ext uri="{FF2B5EF4-FFF2-40B4-BE49-F238E27FC236}">
                <a16:creationId xmlns:a16="http://schemas.microsoft.com/office/drawing/2014/main" id="{65C2646B-DE34-4DCE-A41A-3FE331A04A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0189" y="1082236"/>
            <a:ext cx="4194090" cy="3822273"/>
          </a:xfrm>
          <a:prstGeom prst="rect">
            <a:avLst/>
          </a:prstGeom>
        </p:spPr>
      </p:pic>
    </p:spTree>
    <p:extLst>
      <p:ext uri="{BB962C8B-B14F-4D97-AF65-F5344CB8AC3E}">
        <p14:creationId xmlns:p14="http://schemas.microsoft.com/office/powerpoint/2010/main" val="13288034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a:t>
            </a:r>
            <a:r>
              <a:rPr lang="tr-TR" dirty="0">
                <a:solidFill>
                  <a:srgbClr val="FFC000"/>
                </a:solidFill>
              </a:rPr>
              <a:t> 2019 BAŞLANGIÇ AYARLARI</a:t>
            </a: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sp>
        <p:nvSpPr>
          <p:cNvPr id="13" name="Metin Yer Tutucusu 4">
            <a:extLst>
              <a:ext uri="{FF2B5EF4-FFF2-40B4-BE49-F238E27FC236}">
                <a16:creationId xmlns:a16="http://schemas.microsoft.com/office/drawing/2014/main" id="{219AE5F8-7E14-49EF-89CC-4C466CDC4A1C}"/>
              </a:ext>
            </a:extLst>
          </p:cNvPr>
          <p:cNvSpPr txBox="1">
            <a:spLocks/>
          </p:cNvSpPr>
          <p:nvPr/>
        </p:nvSpPr>
        <p:spPr>
          <a:xfrm>
            <a:off x="6317674" y="1196972"/>
            <a:ext cx="5523588" cy="5156358"/>
          </a:xfrm>
          <a:prstGeom prst="rect">
            <a:avLst/>
          </a:prstGeom>
        </p:spPr>
        <p:txBody>
          <a:bodyPr>
            <a:no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200" dirty="0">
                <a:solidFill>
                  <a:schemeClr val="bg1"/>
                </a:solidFill>
                <a:latin typeface="Karla"/>
              </a:rPr>
              <a:t>Visual Studio programında ekranda görünene pencere ve panelleri sürükle – bırak yöntemi ile ekranın istediğimiz herhangi bir yerine taşıyabiliriz.</a:t>
            </a:r>
          </a:p>
          <a:p>
            <a:pPr marL="14287" algn="just">
              <a:buClr>
                <a:srgbClr val="7030A0"/>
              </a:buClr>
            </a:pPr>
            <a:r>
              <a:rPr lang="tr-TR" sz="2200" dirty="0">
                <a:solidFill>
                  <a:schemeClr val="bg1"/>
                </a:solidFill>
                <a:latin typeface="Karla"/>
              </a:rPr>
              <a:t>Yaptığımız bu tasarımsal değişikliklerden memnun kalmadığımızda, program ilk kurulduğu zaman geçerli olan başlangıç ayarlarına dönmek istersek bunu kolaylıkla yapabiliriz.</a:t>
            </a:r>
          </a:p>
          <a:p>
            <a:pPr marL="357187" indent="-342900" algn="just">
              <a:buClr>
                <a:srgbClr val="FFC000"/>
              </a:buClr>
              <a:buFont typeface="Wingdings" panose="05000000000000000000" pitchFamily="2" charset="2"/>
              <a:buChar char="ü"/>
            </a:pPr>
            <a:r>
              <a:rPr lang="tr-TR" sz="2200" b="1" dirty="0">
                <a:solidFill>
                  <a:srgbClr val="FFC000"/>
                </a:solidFill>
                <a:latin typeface="Karla"/>
              </a:rPr>
              <a:t>Tools</a:t>
            </a:r>
            <a:r>
              <a:rPr lang="tr-TR" sz="2200" dirty="0">
                <a:solidFill>
                  <a:schemeClr val="bg1"/>
                </a:solidFill>
                <a:latin typeface="Karla"/>
              </a:rPr>
              <a:t> menüsü altında yer alan </a:t>
            </a:r>
            <a:r>
              <a:rPr lang="tr-TR" sz="2200" b="1" dirty="0" err="1">
                <a:solidFill>
                  <a:srgbClr val="FFC000"/>
                </a:solidFill>
                <a:latin typeface="Karla"/>
              </a:rPr>
              <a:t>Import</a:t>
            </a:r>
            <a:r>
              <a:rPr lang="tr-TR" sz="2200" b="1" dirty="0">
                <a:solidFill>
                  <a:srgbClr val="FFC000"/>
                </a:solidFill>
                <a:latin typeface="Karla"/>
              </a:rPr>
              <a:t> </a:t>
            </a:r>
            <a:r>
              <a:rPr lang="tr-TR" sz="2200" b="1" dirty="0" err="1">
                <a:solidFill>
                  <a:srgbClr val="FFC000"/>
                </a:solidFill>
                <a:latin typeface="Karla"/>
              </a:rPr>
              <a:t>and</a:t>
            </a:r>
            <a:r>
              <a:rPr lang="tr-TR" sz="2200" b="1" dirty="0">
                <a:solidFill>
                  <a:srgbClr val="FFC000"/>
                </a:solidFill>
                <a:latin typeface="Karla"/>
              </a:rPr>
              <a:t> </a:t>
            </a:r>
            <a:r>
              <a:rPr lang="tr-TR" sz="2200" b="1" dirty="0" err="1">
                <a:solidFill>
                  <a:srgbClr val="FFC000"/>
                </a:solidFill>
                <a:latin typeface="Karla"/>
              </a:rPr>
              <a:t>Export</a:t>
            </a:r>
            <a:r>
              <a:rPr lang="tr-TR" sz="2200" b="1" dirty="0">
                <a:solidFill>
                  <a:srgbClr val="FFC000"/>
                </a:solidFill>
                <a:latin typeface="Karla"/>
              </a:rPr>
              <a:t> </a:t>
            </a:r>
            <a:r>
              <a:rPr lang="tr-TR" sz="2200" b="1" dirty="0" err="1">
                <a:solidFill>
                  <a:srgbClr val="FFC000"/>
                </a:solidFill>
                <a:latin typeface="Karla"/>
              </a:rPr>
              <a:t>Settings</a:t>
            </a:r>
            <a:r>
              <a:rPr lang="tr-TR" sz="2200" dirty="0">
                <a:solidFill>
                  <a:schemeClr val="bg1"/>
                </a:solidFill>
                <a:latin typeface="Karla"/>
              </a:rPr>
              <a:t> seçeneğine tıklanır.</a:t>
            </a:r>
          </a:p>
          <a:p>
            <a:pPr marL="357187" indent="-342900" algn="just">
              <a:buClr>
                <a:srgbClr val="FFC000"/>
              </a:buClr>
              <a:buFont typeface="Wingdings" panose="05000000000000000000" pitchFamily="2" charset="2"/>
              <a:buChar char="ü"/>
            </a:pPr>
            <a:r>
              <a:rPr lang="tr-TR" sz="2200" dirty="0">
                <a:solidFill>
                  <a:schemeClr val="bg1"/>
                </a:solidFill>
                <a:latin typeface="Karla"/>
              </a:rPr>
              <a:t>Açılan pencerede </a:t>
            </a:r>
            <a:r>
              <a:rPr lang="tr-TR" sz="2200" b="1" dirty="0">
                <a:solidFill>
                  <a:srgbClr val="FFC000"/>
                </a:solidFill>
                <a:latin typeface="Karla"/>
              </a:rPr>
              <a:t>Reset </a:t>
            </a:r>
            <a:r>
              <a:rPr lang="tr-TR" sz="2200" b="1" dirty="0" err="1">
                <a:solidFill>
                  <a:srgbClr val="FFC000"/>
                </a:solidFill>
                <a:latin typeface="Karla"/>
              </a:rPr>
              <a:t>all</a:t>
            </a:r>
            <a:r>
              <a:rPr lang="tr-TR" sz="2200" b="1" dirty="0">
                <a:solidFill>
                  <a:srgbClr val="FFC000"/>
                </a:solidFill>
                <a:latin typeface="Karla"/>
              </a:rPr>
              <a:t> </a:t>
            </a:r>
            <a:r>
              <a:rPr lang="tr-TR" sz="2200" b="1" dirty="0" err="1">
                <a:solidFill>
                  <a:srgbClr val="FFC000"/>
                </a:solidFill>
                <a:latin typeface="Karla"/>
              </a:rPr>
              <a:t>settings</a:t>
            </a:r>
            <a:r>
              <a:rPr lang="tr-TR" sz="2200" b="1" dirty="0">
                <a:solidFill>
                  <a:srgbClr val="FFC000"/>
                </a:solidFill>
                <a:latin typeface="Karla"/>
              </a:rPr>
              <a:t> </a:t>
            </a:r>
            <a:r>
              <a:rPr lang="tr-TR" sz="2200" dirty="0">
                <a:solidFill>
                  <a:schemeClr val="bg1"/>
                </a:solidFill>
                <a:latin typeface="Karla"/>
              </a:rPr>
              <a:t>işaretlenerek </a:t>
            </a:r>
            <a:r>
              <a:rPr lang="tr-TR" sz="2200" dirty="0" err="1">
                <a:solidFill>
                  <a:schemeClr val="bg1"/>
                </a:solidFill>
                <a:latin typeface="Karla"/>
              </a:rPr>
              <a:t>Finish</a:t>
            </a:r>
            <a:r>
              <a:rPr lang="tr-TR" sz="2200" dirty="0">
                <a:solidFill>
                  <a:schemeClr val="bg1"/>
                </a:solidFill>
                <a:latin typeface="Karla"/>
              </a:rPr>
              <a:t> butonuna tıklandığında program </a:t>
            </a:r>
            <a:r>
              <a:rPr lang="tr-TR" sz="2200" dirty="0" err="1">
                <a:solidFill>
                  <a:schemeClr val="bg1"/>
                </a:solidFill>
                <a:latin typeface="Karla"/>
              </a:rPr>
              <a:t>arayüz</a:t>
            </a:r>
            <a:r>
              <a:rPr lang="tr-TR" sz="2200" dirty="0">
                <a:solidFill>
                  <a:schemeClr val="bg1"/>
                </a:solidFill>
                <a:latin typeface="Karla"/>
              </a:rPr>
              <a:t> ayarları ilk haline dönecektir.</a:t>
            </a:r>
          </a:p>
        </p:txBody>
      </p:sp>
      <p:pic>
        <p:nvPicPr>
          <p:cNvPr id="3" name="Resim 2">
            <a:extLst>
              <a:ext uri="{FF2B5EF4-FFF2-40B4-BE49-F238E27FC236}">
                <a16:creationId xmlns:a16="http://schemas.microsoft.com/office/drawing/2014/main" id="{C74495E8-1AD3-4B5B-A8B0-E46CBA4824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66" y="1196973"/>
            <a:ext cx="5303881" cy="4802046"/>
          </a:xfrm>
          <a:prstGeom prst="rect">
            <a:avLst/>
          </a:prstGeom>
        </p:spPr>
      </p:pic>
    </p:spTree>
    <p:extLst>
      <p:ext uri="{BB962C8B-B14F-4D97-AF65-F5344CB8AC3E}">
        <p14:creationId xmlns:p14="http://schemas.microsoft.com/office/powerpoint/2010/main" val="123544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812866" y="373915"/>
            <a:ext cx="8331133" cy="647600"/>
          </a:xfrm>
        </p:spPr>
        <p:txBody>
          <a:bodyPr/>
          <a:lstStyle/>
          <a:p>
            <a:r>
              <a:rPr lang="it-IT" dirty="0">
                <a:solidFill>
                  <a:srgbClr val="7030A0"/>
                </a:solidFill>
              </a:rPr>
              <a:t>HANGI YAZILIM DILLERINI KULLANABILIRIM?</a:t>
            </a:r>
            <a:endParaRPr lang="tr-TR" dirty="0">
              <a:solidFill>
                <a:srgbClr val="7030A0"/>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812866" y="1327727"/>
            <a:ext cx="8220297" cy="5156358"/>
          </a:xfrm>
        </p:spPr>
        <p:txBody>
          <a:bodyPr numCol="2">
            <a:normAutofit/>
          </a:bodyPr>
          <a:lstStyle/>
          <a:p>
            <a:pPr marL="352425" indent="-338138" algn="just">
              <a:buClr>
                <a:srgbClr val="7030A0"/>
              </a:buClr>
              <a:buFont typeface="Wingdings" panose="05000000000000000000" pitchFamily="2" charset="2"/>
              <a:buChar char="ü"/>
            </a:pPr>
            <a:r>
              <a:rPr lang="tr-TR" sz="2800" dirty="0"/>
              <a:t>C#</a:t>
            </a:r>
          </a:p>
          <a:p>
            <a:pPr marL="352425" indent="-338138" algn="just">
              <a:buClr>
                <a:srgbClr val="7030A0"/>
              </a:buClr>
              <a:buFont typeface="Wingdings" panose="05000000000000000000" pitchFamily="2" charset="2"/>
              <a:buChar char="ü"/>
            </a:pPr>
            <a:r>
              <a:rPr lang="tr-TR" sz="2800" dirty="0"/>
              <a:t>C</a:t>
            </a:r>
          </a:p>
          <a:p>
            <a:pPr marL="352425" indent="-338138" algn="just">
              <a:buClr>
                <a:srgbClr val="7030A0"/>
              </a:buClr>
              <a:buFont typeface="Wingdings" panose="05000000000000000000" pitchFamily="2" charset="2"/>
              <a:buChar char="ü"/>
            </a:pPr>
            <a:r>
              <a:rPr lang="tr-TR" sz="2800" dirty="0"/>
              <a:t>C++</a:t>
            </a:r>
          </a:p>
          <a:p>
            <a:pPr marL="352425" indent="-338138" algn="just">
              <a:buClr>
                <a:srgbClr val="7030A0"/>
              </a:buClr>
              <a:buFont typeface="Wingdings" panose="05000000000000000000" pitchFamily="2" charset="2"/>
              <a:buChar char="ü"/>
            </a:pPr>
            <a:r>
              <a:rPr lang="tr-TR" sz="2800" dirty="0"/>
              <a:t>F#</a:t>
            </a:r>
          </a:p>
          <a:p>
            <a:pPr marL="352425" indent="-338138" algn="just">
              <a:buClr>
                <a:srgbClr val="7030A0"/>
              </a:buClr>
              <a:buFont typeface="Wingdings" panose="05000000000000000000" pitchFamily="2" charset="2"/>
              <a:buChar char="ü"/>
            </a:pPr>
            <a:r>
              <a:rPr lang="tr-TR" sz="2800" dirty="0"/>
              <a:t>.NET</a:t>
            </a:r>
          </a:p>
          <a:p>
            <a:pPr marL="352425" indent="-338138" algn="just">
              <a:buClr>
                <a:srgbClr val="7030A0"/>
              </a:buClr>
              <a:buFont typeface="Wingdings" panose="05000000000000000000" pitchFamily="2" charset="2"/>
              <a:buChar char="ü"/>
            </a:pPr>
            <a:r>
              <a:rPr lang="tr-TR" sz="2800" dirty="0"/>
              <a:t>Visual Basic</a:t>
            </a:r>
          </a:p>
          <a:p>
            <a:pPr marL="352425" indent="-338138" algn="just">
              <a:buClr>
                <a:srgbClr val="7030A0"/>
              </a:buClr>
              <a:buFont typeface="Wingdings" panose="05000000000000000000" pitchFamily="2" charset="2"/>
              <a:buChar char="ü"/>
            </a:pPr>
            <a:r>
              <a:rPr lang="tr-TR" sz="2800" dirty="0" err="1"/>
              <a:t>Phyton</a:t>
            </a:r>
            <a:endParaRPr lang="tr-TR" sz="2800" dirty="0"/>
          </a:p>
          <a:p>
            <a:pPr marL="352425" indent="-338138" algn="just">
              <a:buClr>
                <a:srgbClr val="7030A0"/>
              </a:buClr>
              <a:buFont typeface="Wingdings" panose="05000000000000000000" pitchFamily="2" charset="2"/>
              <a:buChar char="ü"/>
            </a:pPr>
            <a:r>
              <a:rPr lang="tr-TR" sz="2800" dirty="0" err="1"/>
              <a:t>JavaScript</a:t>
            </a:r>
            <a:r>
              <a:rPr lang="tr-TR" sz="2800" dirty="0"/>
              <a:t> </a:t>
            </a:r>
          </a:p>
          <a:p>
            <a:pPr marL="352425" indent="-338138" algn="just">
              <a:buClr>
                <a:srgbClr val="7030A0"/>
              </a:buClr>
              <a:buFont typeface="Wingdings" panose="05000000000000000000" pitchFamily="2" charset="2"/>
              <a:buChar char="ü"/>
            </a:pPr>
            <a:r>
              <a:rPr lang="tr-TR" sz="2800" dirty="0" err="1"/>
              <a:t>TypeScript</a:t>
            </a:r>
            <a:endParaRPr lang="tr-TR" sz="2800" dirty="0"/>
          </a:p>
          <a:p>
            <a:pPr marL="352425" indent="-338138" algn="just">
              <a:buClr>
                <a:srgbClr val="7030A0"/>
              </a:buClr>
              <a:buFont typeface="Wingdings" panose="05000000000000000000" pitchFamily="2" charset="2"/>
              <a:buChar char="ü"/>
            </a:pPr>
            <a:r>
              <a:rPr lang="tr-TR" sz="2800" dirty="0" err="1"/>
              <a:t>Ruby</a:t>
            </a:r>
            <a:endParaRPr lang="tr-TR" sz="2800" dirty="0"/>
          </a:p>
          <a:p>
            <a:pPr marL="352425" indent="-338138" algn="just">
              <a:buClr>
                <a:srgbClr val="7030A0"/>
              </a:buClr>
              <a:buFont typeface="Wingdings" panose="05000000000000000000" pitchFamily="2" charset="2"/>
              <a:buChar char="ü"/>
            </a:pPr>
            <a:r>
              <a:rPr lang="tr-TR" sz="2800" dirty="0"/>
              <a:t>Node.js</a:t>
            </a:r>
          </a:p>
          <a:p>
            <a:pPr marL="352425" indent="-338138" algn="just">
              <a:buClr>
                <a:srgbClr val="7030A0"/>
              </a:buClr>
              <a:buFont typeface="Wingdings" panose="05000000000000000000" pitchFamily="2" charset="2"/>
              <a:buChar char="ü"/>
            </a:pPr>
            <a:r>
              <a:rPr lang="tr-TR" sz="2800" dirty="0"/>
              <a:t>M</a:t>
            </a:r>
          </a:p>
          <a:p>
            <a:pPr marL="14287" indent="0" algn="just">
              <a:buClr>
                <a:srgbClr val="7030A0"/>
              </a:buClr>
              <a:buNone/>
            </a:pPr>
            <a:r>
              <a:rPr lang="tr-TR" sz="2800" dirty="0"/>
              <a:t>Bu dillerin yanı sıra web tasarımlarınız için Html ve </a:t>
            </a:r>
            <a:r>
              <a:rPr lang="tr-TR" sz="2800" dirty="0" err="1"/>
              <a:t>Css</a:t>
            </a:r>
            <a:r>
              <a:rPr lang="tr-TR" sz="2800" dirty="0"/>
              <a:t> kodları yazarken de rahatlıkla kullanabilirsiniz.</a:t>
            </a:r>
          </a:p>
        </p:txBody>
      </p:sp>
    </p:spTree>
    <p:extLst>
      <p:ext uri="{BB962C8B-B14F-4D97-AF65-F5344CB8AC3E}">
        <p14:creationId xmlns:p14="http://schemas.microsoft.com/office/powerpoint/2010/main" val="3506841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812866" y="373915"/>
            <a:ext cx="8331133"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ÖZELL</a:t>
            </a:r>
            <a:r>
              <a:rPr lang="tr-TR" dirty="0">
                <a:solidFill>
                  <a:srgbClr val="7030A0"/>
                </a:solidFill>
              </a:rPr>
              <a:t>İ</a:t>
            </a:r>
            <a:r>
              <a:rPr lang="it-IT" dirty="0">
                <a:solidFill>
                  <a:srgbClr val="7030A0"/>
                </a:solidFill>
              </a:rPr>
              <a:t>KLER</a:t>
            </a:r>
            <a:r>
              <a:rPr lang="tr-TR" dirty="0">
                <a:solidFill>
                  <a:srgbClr val="7030A0"/>
                </a:solidFill>
              </a:rPr>
              <a:t>İ</a:t>
            </a:r>
            <a:r>
              <a:rPr lang="it-IT" dirty="0">
                <a:solidFill>
                  <a:srgbClr val="7030A0"/>
                </a:solidFill>
              </a:rPr>
              <a:t> NELERD</a:t>
            </a:r>
            <a:r>
              <a:rPr lang="tr-TR" dirty="0">
                <a:solidFill>
                  <a:srgbClr val="7030A0"/>
                </a:solidFill>
              </a:rPr>
              <a:t>İ</a:t>
            </a:r>
            <a:r>
              <a:rPr lang="it-IT" dirty="0">
                <a:solidFill>
                  <a:srgbClr val="7030A0"/>
                </a:solidFill>
              </a:rPr>
              <a:t>R? </a:t>
            </a:r>
            <a:endParaRPr lang="tr-TR" dirty="0">
              <a:solidFill>
                <a:srgbClr val="7030A0"/>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812866" y="1327727"/>
            <a:ext cx="8220297" cy="5156358"/>
          </a:xfrm>
        </p:spPr>
        <p:txBody>
          <a:bodyPr>
            <a:normAutofit fontScale="85000" lnSpcReduction="10000"/>
          </a:bodyPr>
          <a:lstStyle/>
          <a:p>
            <a:pPr marL="352425" indent="-338138" algn="just">
              <a:buClr>
                <a:srgbClr val="7030A0"/>
              </a:buClr>
              <a:buFont typeface="Wingdings" panose="05000000000000000000" pitchFamily="2" charset="2"/>
              <a:buChar char="ü"/>
            </a:pPr>
            <a:r>
              <a:rPr lang="tr-TR" sz="2800" dirty="0"/>
              <a:t>Visual </a:t>
            </a:r>
            <a:r>
              <a:rPr lang="tr-TR" sz="2800" dirty="0" err="1"/>
              <a:t>Studio’nun</a:t>
            </a:r>
            <a:r>
              <a:rPr lang="tr-TR" sz="2800" dirty="0"/>
              <a:t> en güzel ve kullanışlı özelliklerinden birisi </a:t>
            </a:r>
            <a:r>
              <a:rPr lang="tr-TR" sz="2800" dirty="0" err="1"/>
              <a:t>IntelliSense</a:t>
            </a:r>
            <a:r>
              <a:rPr lang="tr-TR" sz="2800" dirty="0"/>
              <a:t> özelliğidir. </a:t>
            </a:r>
            <a:r>
              <a:rPr lang="tr-TR" sz="2800" b="1" dirty="0" err="1">
                <a:solidFill>
                  <a:srgbClr val="7030A0"/>
                </a:solidFill>
              </a:rPr>
              <a:t>IntelliSense</a:t>
            </a:r>
            <a:r>
              <a:rPr lang="tr-TR" sz="2800" dirty="0"/>
              <a:t> için kod tamamlama bileşeni diyebiliriz. Yani siz kod yazarken birkaç harf yazdıktan sonra tamamlama özelliği sayesinde çok daha hızlı kodlarınızı yazabiliyorsunuz. Böylece kod yazma hızınız ciddi anlamda artıyor.</a:t>
            </a:r>
          </a:p>
          <a:p>
            <a:pPr marL="352425" indent="-338138" algn="just">
              <a:buClr>
                <a:srgbClr val="7030A0"/>
              </a:buClr>
              <a:buFont typeface="Wingdings" panose="05000000000000000000" pitchFamily="2" charset="2"/>
              <a:buChar char="ü"/>
            </a:pPr>
            <a:r>
              <a:rPr lang="tr-TR" sz="2800" dirty="0"/>
              <a:t>Visual Studio ile yapmış olduğunuz projelerinizi </a:t>
            </a:r>
            <a:r>
              <a:rPr lang="tr-TR" sz="2800" b="1" dirty="0" err="1">
                <a:solidFill>
                  <a:srgbClr val="7030A0"/>
                </a:solidFill>
              </a:rPr>
              <a:t>GitHub</a:t>
            </a:r>
            <a:r>
              <a:rPr lang="tr-TR" sz="2800" dirty="0"/>
              <a:t> hesabınız ile bağlayabilir böylece senkronize bir şekilde projelerinizi geliştirebilirsiniz.</a:t>
            </a:r>
          </a:p>
          <a:p>
            <a:pPr marL="352425" indent="-338138" algn="just">
              <a:buClr>
                <a:srgbClr val="7030A0"/>
              </a:buClr>
              <a:buFont typeface="Wingdings" panose="05000000000000000000" pitchFamily="2" charset="2"/>
              <a:buChar char="ü"/>
            </a:pPr>
            <a:r>
              <a:rPr lang="tr-TR" sz="2800" dirty="0"/>
              <a:t>Bunların dışında </a:t>
            </a:r>
            <a:r>
              <a:rPr lang="tr-TR" sz="2800" dirty="0" err="1"/>
              <a:t>Refactoring</a:t>
            </a:r>
            <a:r>
              <a:rPr lang="tr-TR" sz="2800" dirty="0"/>
              <a:t>, </a:t>
            </a:r>
            <a:r>
              <a:rPr lang="tr-TR" sz="2800" dirty="0" err="1"/>
              <a:t>Quick</a:t>
            </a:r>
            <a:r>
              <a:rPr lang="tr-TR" sz="2800" dirty="0"/>
              <a:t> </a:t>
            </a:r>
            <a:r>
              <a:rPr lang="tr-TR" sz="2800" dirty="0" err="1"/>
              <a:t>Launch</a:t>
            </a:r>
            <a:r>
              <a:rPr lang="tr-TR" sz="2800" dirty="0"/>
              <a:t>, </a:t>
            </a:r>
            <a:r>
              <a:rPr lang="tr-TR" sz="2800" dirty="0" err="1"/>
              <a:t>Squiggles</a:t>
            </a:r>
            <a:r>
              <a:rPr lang="tr-TR" sz="2800" dirty="0"/>
              <a:t> </a:t>
            </a:r>
            <a:r>
              <a:rPr lang="tr-TR" sz="2800" dirty="0" err="1"/>
              <a:t>and</a:t>
            </a:r>
            <a:r>
              <a:rPr lang="tr-TR" sz="2800" dirty="0"/>
              <a:t> </a:t>
            </a:r>
            <a:r>
              <a:rPr lang="tr-TR" sz="2800" dirty="0" err="1"/>
              <a:t>Quick</a:t>
            </a:r>
            <a:r>
              <a:rPr lang="tr-TR" sz="2800" dirty="0"/>
              <a:t> </a:t>
            </a:r>
            <a:r>
              <a:rPr lang="tr-TR" sz="2800" dirty="0" err="1"/>
              <a:t>Actions</a:t>
            </a:r>
            <a:r>
              <a:rPr lang="tr-TR" sz="2800" dirty="0"/>
              <a:t>, Call </a:t>
            </a:r>
            <a:r>
              <a:rPr lang="tr-TR" sz="2800" dirty="0" err="1"/>
              <a:t>Hierarchy</a:t>
            </a:r>
            <a:r>
              <a:rPr lang="tr-TR" sz="2800" dirty="0"/>
              <a:t>, </a:t>
            </a:r>
            <a:r>
              <a:rPr lang="tr-TR" sz="2800" dirty="0" err="1"/>
              <a:t>Code</a:t>
            </a:r>
            <a:r>
              <a:rPr lang="tr-TR" sz="2800" dirty="0"/>
              <a:t> Lens, </a:t>
            </a:r>
            <a:r>
              <a:rPr lang="tr-TR" sz="2800" dirty="0" err="1"/>
              <a:t>Go</a:t>
            </a:r>
            <a:r>
              <a:rPr lang="tr-TR" sz="2800" dirty="0"/>
              <a:t> </a:t>
            </a:r>
            <a:r>
              <a:rPr lang="tr-TR" sz="2800" dirty="0" err="1"/>
              <a:t>To</a:t>
            </a:r>
            <a:r>
              <a:rPr lang="tr-TR" sz="2800" dirty="0"/>
              <a:t> Definition, </a:t>
            </a:r>
            <a:r>
              <a:rPr lang="tr-TR" sz="2800" dirty="0" err="1"/>
              <a:t>Peek</a:t>
            </a:r>
            <a:r>
              <a:rPr lang="tr-TR" sz="2800" dirty="0"/>
              <a:t> Definition gibi onlarca kullanışlı özelliği bulunuyor. Bu özellikleri burada teorik olarak öğrenmek yerine Visual Studio’ </a:t>
            </a:r>
            <a:r>
              <a:rPr lang="tr-TR" sz="2800" dirty="0" err="1"/>
              <a:t>yu</a:t>
            </a:r>
            <a:r>
              <a:rPr lang="tr-TR" sz="2800" dirty="0"/>
              <a:t> kurup uygulamalı olarak öğrenmek daha faydalı olacaktır.</a:t>
            </a:r>
          </a:p>
        </p:txBody>
      </p:sp>
    </p:spTree>
    <p:extLst>
      <p:ext uri="{BB962C8B-B14F-4D97-AF65-F5344CB8AC3E}">
        <p14:creationId xmlns:p14="http://schemas.microsoft.com/office/powerpoint/2010/main" val="371507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812866" y="373915"/>
            <a:ext cx="8331133"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a:t>
            </a:r>
            <a:r>
              <a:rPr lang="tr-TR" dirty="0">
                <a:solidFill>
                  <a:srgbClr val="7030A0"/>
                </a:solidFill>
              </a:rPr>
              <a:t>KURULUMU</a:t>
            </a:r>
            <a:r>
              <a:rPr lang="it-IT" dirty="0">
                <a:solidFill>
                  <a:srgbClr val="7030A0"/>
                </a:solidFill>
              </a:rPr>
              <a:t> </a:t>
            </a:r>
            <a:endParaRPr lang="tr-TR" dirty="0">
              <a:solidFill>
                <a:srgbClr val="7030A0"/>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812866" y="1327727"/>
            <a:ext cx="8220297" cy="5156358"/>
          </a:xfrm>
        </p:spPr>
        <p:txBody>
          <a:bodyPr>
            <a:normAutofit lnSpcReduction="10000"/>
          </a:bodyPr>
          <a:lstStyle/>
          <a:p>
            <a:pPr marL="14287" indent="0" algn="just">
              <a:buClr>
                <a:srgbClr val="7030A0"/>
              </a:buClr>
              <a:buNone/>
            </a:pPr>
            <a:r>
              <a:rPr lang="tr-TR" sz="2800" dirty="0"/>
              <a:t>Kurulum kısmına geçmeden önce bazı konuları belirtmekte fayda var.</a:t>
            </a:r>
          </a:p>
          <a:p>
            <a:pPr marL="471487" indent="-457200" algn="just">
              <a:buClr>
                <a:srgbClr val="7030A0"/>
              </a:buClr>
              <a:buFont typeface="Wingdings" panose="05000000000000000000" pitchFamily="2" charset="2"/>
              <a:buChar char="ü"/>
            </a:pPr>
            <a:r>
              <a:rPr lang="tr-TR" sz="2800" dirty="0"/>
              <a:t>Visual Studio’ nun </a:t>
            </a:r>
            <a:r>
              <a:rPr lang="tr-TR" sz="2800" b="1" dirty="0" err="1"/>
              <a:t>Community</a:t>
            </a:r>
            <a:r>
              <a:rPr lang="tr-TR" sz="2800" b="1" dirty="0"/>
              <a:t>, Professional </a:t>
            </a:r>
            <a:r>
              <a:rPr lang="tr-TR" sz="2800" dirty="0"/>
              <a:t>ve </a:t>
            </a:r>
            <a:r>
              <a:rPr lang="tr-TR" sz="2800" b="1" dirty="0"/>
              <a:t>Enterprise</a:t>
            </a:r>
            <a:r>
              <a:rPr lang="tr-TR" sz="2800" dirty="0"/>
              <a:t> olmak üzere üç farklı sürümü vardır.</a:t>
            </a:r>
          </a:p>
          <a:p>
            <a:pPr marL="471487" indent="-457200" algn="just">
              <a:buClr>
                <a:srgbClr val="7030A0"/>
              </a:buClr>
              <a:buFont typeface="Wingdings" panose="05000000000000000000" pitchFamily="2" charset="2"/>
              <a:buChar char="ü"/>
            </a:pPr>
            <a:r>
              <a:rPr lang="tr-TR" sz="2800" b="1" dirty="0">
                <a:solidFill>
                  <a:srgbClr val="7030A0"/>
                </a:solidFill>
              </a:rPr>
              <a:t>Visual Studio </a:t>
            </a:r>
            <a:r>
              <a:rPr lang="tr-TR" sz="2800" b="1" dirty="0" err="1">
                <a:solidFill>
                  <a:srgbClr val="7030A0"/>
                </a:solidFill>
              </a:rPr>
              <a:t>Community</a:t>
            </a:r>
            <a:r>
              <a:rPr lang="tr-TR" sz="2800" b="1" dirty="0">
                <a:solidFill>
                  <a:srgbClr val="7030A0"/>
                </a:solidFill>
              </a:rPr>
              <a:t>:</a:t>
            </a:r>
            <a:r>
              <a:rPr lang="tr-TR" sz="2800" dirty="0"/>
              <a:t> Ücretsizdir. Öğrenciler veya bireysel kullanımlar için en ideal olanıdır.</a:t>
            </a:r>
          </a:p>
          <a:p>
            <a:pPr marL="471487" indent="-457200" algn="just">
              <a:buClr>
                <a:srgbClr val="7030A0"/>
              </a:buClr>
              <a:buFont typeface="Wingdings" panose="05000000000000000000" pitchFamily="2" charset="2"/>
              <a:buChar char="ü"/>
            </a:pPr>
            <a:r>
              <a:rPr lang="tr-TR" sz="2800" b="1" dirty="0">
                <a:solidFill>
                  <a:srgbClr val="7030A0"/>
                </a:solidFill>
              </a:rPr>
              <a:t>Visual Studio Professional:</a:t>
            </a:r>
            <a:r>
              <a:rPr lang="tr-TR" sz="2800" dirty="0"/>
              <a:t> Ücretlidir. Ekip çalışması için veya daha ileri seviye yazılım geliştiricileri için uygundur. </a:t>
            </a:r>
          </a:p>
          <a:p>
            <a:pPr marL="471487" indent="-457200" algn="just">
              <a:buClr>
                <a:srgbClr val="7030A0"/>
              </a:buClr>
              <a:buFont typeface="Wingdings" panose="05000000000000000000" pitchFamily="2" charset="2"/>
              <a:buChar char="ü"/>
            </a:pPr>
            <a:r>
              <a:rPr lang="tr-TR" sz="2800" b="1" dirty="0">
                <a:solidFill>
                  <a:srgbClr val="7030A0"/>
                </a:solidFill>
              </a:rPr>
              <a:t>Visual Studio Enterprise:</a:t>
            </a:r>
            <a:r>
              <a:rPr lang="tr-TR" sz="2800" dirty="0"/>
              <a:t> Ücretlidir. En gelişmiş Visual Studio özelliklerini içerir. </a:t>
            </a:r>
          </a:p>
        </p:txBody>
      </p:sp>
    </p:spTree>
    <p:extLst>
      <p:ext uri="{BB962C8B-B14F-4D97-AF65-F5344CB8AC3E}">
        <p14:creationId xmlns:p14="http://schemas.microsoft.com/office/powerpoint/2010/main" val="1199476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idx="4294967295"/>
          </p:nvPr>
        </p:nvSpPr>
        <p:spPr>
          <a:xfrm>
            <a:off x="812866" y="373915"/>
            <a:ext cx="8331200" cy="646113"/>
          </a:xfrm>
        </p:spPr>
        <p:txBody>
          <a:bodyPr/>
          <a:lstStyle/>
          <a:p>
            <a:r>
              <a:rPr lang="it-IT" dirty="0">
                <a:solidFill>
                  <a:srgbClr val="FFC000"/>
                </a:solidFill>
              </a:rPr>
              <a:t>VISUAL STUDIO’ NUN KURULUMU </a:t>
            </a:r>
            <a:endParaRPr lang="tr-TR" dirty="0">
              <a:solidFill>
                <a:srgbClr val="FFC000"/>
              </a:solidFill>
            </a:endParaRPr>
          </a:p>
        </p:txBody>
      </p:sp>
      <p:sp>
        <p:nvSpPr>
          <p:cNvPr id="9" name="Metin Yer Tutucusu 4">
            <a:extLst>
              <a:ext uri="{FF2B5EF4-FFF2-40B4-BE49-F238E27FC236}">
                <a16:creationId xmlns:a16="http://schemas.microsoft.com/office/drawing/2014/main" id="{85BC7277-D90A-498F-BC04-11D7A27F4E4D}"/>
              </a:ext>
            </a:extLst>
          </p:cNvPr>
          <p:cNvSpPr txBox="1">
            <a:spLocks/>
          </p:cNvSpPr>
          <p:nvPr/>
        </p:nvSpPr>
        <p:spPr>
          <a:xfrm>
            <a:off x="812866" y="1327727"/>
            <a:ext cx="8220297" cy="515635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endParaRPr lang="tr-TR" sz="2800" dirty="0">
              <a:solidFill>
                <a:schemeClr val="bg1"/>
              </a:solidFill>
            </a:endParaRPr>
          </a:p>
        </p:txBody>
      </p:sp>
      <p:grpSp>
        <p:nvGrpSpPr>
          <p:cNvPr id="2" name="Grup 1">
            <a:extLst>
              <a:ext uri="{FF2B5EF4-FFF2-40B4-BE49-F238E27FC236}">
                <a16:creationId xmlns:a16="http://schemas.microsoft.com/office/drawing/2014/main" id="{15809110-BB68-466E-A145-957B7AB44D51}"/>
              </a:ext>
            </a:extLst>
          </p:cNvPr>
          <p:cNvGrpSpPr/>
          <p:nvPr/>
        </p:nvGrpSpPr>
        <p:grpSpPr>
          <a:xfrm>
            <a:off x="5486402" y="1327727"/>
            <a:ext cx="5962006" cy="4934528"/>
            <a:chOff x="5152935" y="951721"/>
            <a:chExt cx="6494692" cy="5056191"/>
          </a:xfrm>
        </p:grpSpPr>
        <p:pic>
          <p:nvPicPr>
            <p:cNvPr id="10" name="Resim 9">
              <a:extLst>
                <a:ext uri="{FF2B5EF4-FFF2-40B4-BE49-F238E27FC236}">
                  <a16:creationId xmlns:a16="http://schemas.microsoft.com/office/drawing/2014/main" id="{F25C40D1-6DE6-4E1C-9361-F5F4A9EFEC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50039" y="1216472"/>
              <a:ext cx="5900484" cy="37959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Google Shape;367;p37">
              <a:extLst>
                <a:ext uri="{FF2B5EF4-FFF2-40B4-BE49-F238E27FC236}">
                  <a16:creationId xmlns:a16="http://schemas.microsoft.com/office/drawing/2014/main" id="{88663900-0A1C-4FE9-82EE-4D701282DB35}"/>
                </a:ext>
              </a:extLst>
            </p:cNvPr>
            <p:cNvSpPr/>
            <p:nvPr/>
          </p:nvSpPr>
          <p:spPr>
            <a:xfrm>
              <a:off x="5152935" y="951721"/>
              <a:ext cx="6494692" cy="5056191"/>
            </a:xfrm>
            <a:custGeom>
              <a:avLst/>
              <a:gdLst/>
              <a:ahLst/>
              <a:cxnLst/>
              <a:rect l="l" t="t" r="r" b="b"/>
              <a:pathLst>
                <a:path w="143434" h="111665" extrusionOk="0">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tx1">
                <a:lumMod val="50000"/>
              </a:schemeClr>
            </a:solidFill>
            <a:ln w="9525" cap="flat" cmpd="sng">
              <a:solidFill>
                <a:srgbClr val="B7B7B7"/>
              </a:solidFill>
              <a:prstDash val="solid"/>
              <a:round/>
              <a:headEnd type="none" w="sm" len="sm"/>
              <a:tailEnd type="none" w="sm" len="sm"/>
            </a:ln>
          </p:spPr>
          <p:txBody>
            <a:bodyPr spcFirstLastPara="1" wrap="square" lIns="121900" tIns="121900" rIns="121900" bIns="121900" anchor="ctr" anchorCtr="0">
              <a:noAutofit/>
            </a:bodyPr>
            <a:lstStyle/>
            <a:p>
              <a:endParaRPr sz="1867"/>
            </a:p>
          </p:txBody>
        </p:sp>
      </p:grpSp>
      <p:sp>
        <p:nvSpPr>
          <p:cNvPr id="12" name="Metin Yer Tutucusu 4">
            <a:extLst>
              <a:ext uri="{FF2B5EF4-FFF2-40B4-BE49-F238E27FC236}">
                <a16:creationId xmlns:a16="http://schemas.microsoft.com/office/drawing/2014/main" id="{4C3AF872-43AE-4527-8DC9-D53D82EB4AD2}"/>
              </a:ext>
            </a:extLst>
          </p:cNvPr>
          <p:cNvSpPr txBox="1">
            <a:spLocks/>
          </p:cNvSpPr>
          <p:nvPr/>
        </p:nvSpPr>
        <p:spPr>
          <a:xfrm>
            <a:off x="812867" y="1480127"/>
            <a:ext cx="4479570" cy="4782128"/>
          </a:xfrm>
          <a:prstGeom prst="rect">
            <a:avLst/>
          </a:prstGeom>
        </p:spPr>
        <p:txBody>
          <a:bodyPr>
            <a:normAutofit/>
          </a:bodyPr>
          <a:lst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a:lstStyle>
          <a:p>
            <a:pPr marL="14287" algn="just">
              <a:buClr>
                <a:srgbClr val="7030A0"/>
              </a:buClr>
            </a:pPr>
            <a:r>
              <a:rPr lang="tr-TR" sz="2800" dirty="0">
                <a:solidFill>
                  <a:schemeClr val="tx2"/>
                </a:solidFill>
              </a:rPr>
              <a:t>Herhangi bir arama motoru ekranı açarak </a:t>
            </a:r>
            <a:r>
              <a:rPr lang="tr-TR" sz="2800" b="1" dirty="0">
                <a:solidFill>
                  <a:srgbClr val="FFC000"/>
                </a:solidFill>
              </a:rPr>
              <a:t>Visual Studio 2019 </a:t>
            </a:r>
            <a:r>
              <a:rPr lang="tr-TR" sz="2800" b="1" dirty="0" err="1">
                <a:solidFill>
                  <a:srgbClr val="FFC000"/>
                </a:solidFill>
              </a:rPr>
              <a:t>Community</a:t>
            </a:r>
            <a:r>
              <a:rPr lang="tr-TR" sz="2800" dirty="0">
                <a:solidFill>
                  <a:schemeClr val="tx2"/>
                </a:solidFill>
              </a:rPr>
              <a:t> ifadesini yazarız.</a:t>
            </a:r>
            <a:endParaRPr lang="tr-TR" sz="2800" dirty="0">
              <a:solidFill>
                <a:srgbClr val="FFC000"/>
              </a:solidFill>
            </a:endParaRPr>
          </a:p>
          <a:p>
            <a:pPr marL="14287" algn="just">
              <a:buClr>
                <a:srgbClr val="7030A0"/>
              </a:buClr>
            </a:pPr>
            <a:r>
              <a:rPr lang="tr-TR" sz="2800" dirty="0">
                <a:solidFill>
                  <a:schemeClr val="tx2"/>
                </a:solidFill>
              </a:rPr>
              <a:t>İlk sırada karşımıza çıkan </a:t>
            </a:r>
            <a:r>
              <a:rPr lang="tr-TR" sz="2800" b="1" dirty="0">
                <a:solidFill>
                  <a:srgbClr val="FFC000"/>
                </a:solidFill>
              </a:rPr>
              <a:t>https://visualstudio.microsoft.com/tr/vs/</a:t>
            </a:r>
            <a:r>
              <a:rPr lang="tr-TR" sz="2800" dirty="0">
                <a:solidFill>
                  <a:schemeClr val="tx2"/>
                </a:solidFill>
              </a:rPr>
              <a:t> adresine tıklarız.</a:t>
            </a:r>
          </a:p>
        </p:txBody>
      </p:sp>
    </p:spTree>
    <p:extLst>
      <p:ext uri="{BB962C8B-B14F-4D97-AF65-F5344CB8AC3E}">
        <p14:creationId xmlns:p14="http://schemas.microsoft.com/office/powerpoint/2010/main" val="629730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929821" y="453397"/>
            <a:ext cx="5924739"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a:t>
            </a:r>
            <a:r>
              <a:rPr lang="tr-TR" dirty="0">
                <a:solidFill>
                  <a:srgbClr val="7030A0"/>
                </a:solidFill>
              </a:rPr>
              <a:t>KURU</a:t>
            </a:r>
            <a:r>
              <a:rPr lang="tr-TR" dirty="0">
                <a:solidFill>
                  <a:schemeClr val="bg1"/>
                </a:solidFill>
              </a:rPr>
              <a:t>LUMU</a:t>
            </a:r>
            <a:r>
              <a:rPr lang="it-IT" dirty="0">
                <a:solidFill>
                  <a:schemeClr val="bg1"/>
                </a:solidFill>
              </a:rPr>
              <a:t> </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6854560" y="1518091"/>
            <a:ext cx="4831820" cy="4674162"/>
          </a:xfrm>
        </p:spPr>
        <p:txBody>
          <a:bodyPr>
            <a:normAutofit/>
          </a:bodyPr>
          <a:lstStyle/>
          <a:p>
            <a:pPr marL="14287" indent="0" algn="just">
              <a:buClr>
                <a:srgbClr val="7030A0"/>
              </a:buClr>
              <a:buNone/>
            </a:pPr>
            <a:r>
              <a:rPr lang="tr-TR" sz="2800" dirty="0">
                <a:solidFill>
                  <a:schemeClr val="bg1"/>
                </a:solidFill>
              </a:rPr>
              <a:t>Açılan siteden hangi sürümü kurmak istiyorsak o sürümü seçerek, yükleme için gerekli installer (yükleyici) dosyasını bilgisayarımıza indiriyoruz</a:t>
            </a:r>
          </a:p>
        </p:txBody>
      </p:sp>
      <p:pic>
        <p:nvPicPr>
          <p:cNvPr id="6" name="Resim 5">
            <a:extLst>
              <a:ext uri="{FF2B5EF4-FFF2-40B4-BE49-F238E27FC236}">
                <a16:creationId xmlns:a16="http://schemas.microsoft.com/office/drawing/2014/main" id="{E1841ACC-42C4-47D0-8226-DC246939E4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9821" y="1796716"/>
            <a:ext cx="5072454" cy="3410120"/>
          </a:xfrm>
          <a:prstGeom prst="rect">
            <a:avLst/>
          </a:prstGeom>
          <a:ln w="228600" cap="sq" cmpd="thickThin">
            <a:solidFill>
              <a:srgbClr val="000000"/>
            </a:solidFill>
            <a:prstDash val="solid"/>
            <a:miter lim="800000"/>
          </a:ln>
          <a:effectLst>
            <a:innerShdw blurRad="76200">
              <a:srgbClr val="000000"/>
            </a:innerShdw>
          </a:effectLst>
        </p:spPr>
      </p:pic>
      <p:pic>
        <p:nvPicPr>
          <p:cNvPr id="7" name="Resim 6">
            <a:extLst>
              <a:ext uri="{FF2B5EF4-FFF2-40B4-BE49-F238E27FC236}">
                <a16:creationId xmlns:a16="http://schemas.microsoft.com/office/drawing/2014/main" id="{5C093EF7-38A9-4A4A-B8A0-D274596025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3256" y="4107018"/>
            <a:ext cx="4134427" cy="1876687"/>
          </a:xfrm>
          <a:prstGeom prst="rect">
            <a:avLst/>
          </a:prstGeom>
        </p:spPr>
      </p:pic>
    </p:spTree>
    <p:extLst>
      <p:ext uri="{BB962C8B-B14F-4D97-AF65-F5344CB8AC3E}">
        <p14:creationId xmlns:p14="http://schemas.microsoft.com/office/powerpoint/2010/main" val="3818428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4" name="Başlık 3">
            <a:extLst>
              <a:ext uri="{FF2B5EF4-FFF2-40B4-BE49-F238E27FC236}">
                <a16:creationId xmlns:a16="http://schemas.microsoft.com/office/drawing/2014/main" id="{BBA071E0-C285-458E-AF64-748E670A4230}"/>
              </a:ext>
            </a:extLst>
          </p:cNvPr>
          <p:cNvSpPr>
            <a:spLocks noGrp="1"/>
          </p:cNvSpPr>
          <p:nvPr>
            <p:ph type="title"/>
          </p:nvPr>
        </p:nvSpPr>
        <p:spPr>
          <a:xfrm>
            <a:off x="929821" y="453397"/>
            <a:ext cx="5924739" cy="647600"/>
          </a:xfrm>
        </p:spPr>
        <p:txBody>
          <a:bodyPr/>
          <a:lstStyle/>
          <a:p>
            <a:r>
              <a:rPr lang="it-IT" dirty="0">
                <a:solidFill>
                  <a:srgbClr val="7030A0"/>
                </a:solidFill>
              </a:rPr>
              <a:t>VISUAL STUDIO’</a:t>
            </a:r>
            <a:r>
              <a:rPr lang="tr-TR" dirty="0">
                <a:solidFill>
                  <a:srgbClr val="7030A0"/>
                </a:solidFill>
              </a:rPr>
              <a:t> </a:t>
            </a:r>
            <a:r>
              <a:rPr lang="it-IT" dirty="0">
                <a:solidFill>
                  <a:srgbClr val="7030A0"/>
                </a:solidFill>
              </a:rPr>
              <a:t>NUN </a:t>
            </a:r>
            <a:r>
              <a:rPr lang="tr-TR" dirty="0">
                <a:solidFill>
                  <a:srgbClr val="7030A0"/>
                </a:solidFill>
              </a:rPr>
              <a:t>KURU</a:t>
            </a:r>
            <a:r>
              <a:rPr lang="tr-TR" dirty="0">
                <a:solidFill>
                  <a:schemeClr val="bg1"/>
                </a:solidFill>
              </a:rPr>
              <a:t>LUMU</a:t>
            </a:r>
            <a:r>
              <a:rPr lang="it-IT" dirty="0">
                <a:solidFill>
                  <a:schemeClr val="bg1"/>
                </a:solidFill>
              </a:rPr>
              <a:t> </a:t>
            </a:r>
            <a:endParaRPr lang="tr-TR" dirty="0">
              <a:solidFill>
                <a:schemeClr val="bg1"/>
              </a:solidFill>
            </a:endParaRPr>
          </a:p>
        </p:txBody>
      </p:sp>
      <p:sp>
        <p:nvSpPr>
          <p:cNvPr id="5" name="Metin Yer Tutucusu 4">
            <a:extLst>
              <a:ext uri="{FF2B5EF4-FFF2-40B4-BE49-F238E27FC236}">
                <a16:creationId xmlns:a16="http://schemas.microsoft.com/office/drawing/2014/main" id="{E3E09A20-6C63-4D1C-9B37-637FC8684BBC}"/>
              </a:ext>
            </a:extLst>
          </p:cNvPr>
          <p:cNvSpPr>
            <a:spLocks noGrp="1"/>
          </p:cNvSpPr>
          <p:nvPr>
            <p:ph type="body" idx="1"/>
          </p:nvPr>
        </p:nvSpPr>
        <p:spPr>
          <a:xfrm>
            <a:off x="929821" y="1453923"/>
            <a:ext cx="4407620" cy="4674162"/>
          </a:xfrm>
        </p:spPr>
        <p:txBody>
          <a:bodyPr>
            <a:normAutofit/>
          </a:bodyPr>
          <a:lstStyle/>
          <a:p>
            <a:pPr marL="14287" indent="0" algn="just">
              <a:buClr>
                <a:srgbClr val="7030A0"/>
              </a:buClr>
              <a:buNone/>
            </a:pPr>
            <a:r>
              <a:rPr lang="tr-TR" sz="3200" dirty="0">
                <a:solidFill>
                  <a:schemeClr val="bg2">
                    <a:lumMod val="75000"/>
                  </a:schemeClr>
                </a:solidFill>
              </a:rPr>
              <a:t>Bilgisayarımıza yüklemiş olduğumuz installer dosyasını çalıştırıyoruz.</a:t>
            </a:r>
          </a:p>
          <a:p>
            <a:pPr marL="14287" indent="0" algn="just">
              <a:buClr>
                <a:srgbClr val="7030A0"/>
              </a:buClr>
              <a:buNone/>
            </a:pPr>
            <a:endParaRPr lang="tr-TR" sz="2400" b="1" i="1" u="sng" dirty="0">
              <a:solidFill>
                <a:srgbClr val="7030A0"/>
              </a:solidFill>
            </a:endParaRPr>
          </a:p>
          <a:p>
            <a:pPr marL="14287" indent="0" algn="just">
              <a:buClr>
                <a:srgbClr val="7030A0"/>
              </a:buClr>
              <a:buNone/>
            </a:pPr>
            <a:r>
              <a:rPr lang="tr-TR" sz="2400" b="1" i="1" u="sng" dirty="0">
                <a:solidFill>
                  <a:srgbClr val="7030A0"/>
                </a:solidFill>
              </a:rPr>
              <a:t>Yükleyici gerekli tüm dosyaları internetten indireceği için kurulum boyunca bilgisayarınızın internete bağlı olması gereklidir.</a:t>
            </a:r>
            <a:endParaRPr lang="tr-TR" sz="2800" b="1" i="1" u="sng" dirty="0">
              <a:solidFill>
                <a:srgbClr val="7030A0"/>
              </a:solidFill>
            </a:endParaRPr>
          </a:p>
        </p:txBody>
      </p:sp>
      <p:pic>
        <p:nvPicPr>
          <p:cNvPr id="8" name="Resim 7">
            <a:extLst>
              <a:ext uri="{FF2B5EF4-FFF2-40B4-BE49-F238E27FC236}">
                <a16:creationId xmlns:a16="http://schemas.microsoft.com/office/drawing/2014/main" id="{F1F496A3-096F-4B84-8A91-B6621469D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4560" y="1742388"/>
            <a:ext cx="4572638" cy="2667372"/>
          </a:xfrm>
          <a:prstGeom prst="rect">
            <a:avLst/>
          </a:prstGeom>
        </p:spPr>
      </p:pic>
    </p:spTree>
    <p:extLst>
      <p:ext uri="{BB962C8B-B14F-4D97-AF65-F5344CB8AC3E}">
        <p14:creationId xmlns:p14="http://schemas.microsoft.com/office/powerpoint/2010/main" val="49273127"/>
      </p:ext>
    </p:extLst>
  </p:cSld>
  <p:clrMapOvr>
    <a:masterClrMapping/>
  </p:clrMapOvr>
</p:sld>
</file>

<file path=ppt/theme/theme1.xml><?xml version="1.0" encoding="utf-8"?>
<a:theme xmlns:a="http://schemas.openxmlformats.org/drawingml/2006/main" name="Tema2">
  <a:themeElements>
    <a:clrScheme name="Custom 347">
      <a:dk1>
        <a:srgbClr val="666666"/>
      </a:dk1>
      <a:lt1>
        <a:srgbClr val="FFFFFF"/>
      </a:lt1>
      <a:dk2>
        <a:srgbClr val="999999"/>
      </a:dk2>
      <a:lt2>
        <a:srgbClr val="FFFFFF"/>
      </a:lt2>
      <a:accent1>
        <a:srgbClr val="8BC34A"/>
      </a:accent1>
      <a:accent2>
        <a:srgbClr val="00BCD4"/>
      </a:accent2>
      <a:accent3>
        <a:srgbClr val="9C27B0"/>
      </a:accent3>
      <a:accent4>
        <a:srgbClr val="E91E63"/>
      </a:accent4>
      <a:accent5>
        <a:srgbClr val="FF9800"/>
      </a:accent5>
      <a:accent6>
        <a:srgbClr val="FFEB3B"/>
      </a:accent6>
      <a:hlink>
        <a:srgbClr val="2196F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a2" id="{A2F43284-188B-4E9B-9428-F45DB441DDFE}" vid="{AA190167-6357-43F6-A1F2-EA2C38ADBD99}"/>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2244</Words>
  <Application>Microsoft Office PowerPoint</Application>
  <PresentationFormat>Geniş ekran</PresentationFormat>
  <Paragraphs>159</Paragraphs>
  <Slides>34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34</vt:i4>
      </vt:variant>
    </vt:vector>
  </HeadingPairs>
  <TitlesOfParts>
    <vt:vector size="40" baseType="lpstr">
      <vt:lpstr>Arial</vt:lpstr>
      <vt:lpstr>Calibri</vt:lpstr>
      <vt:lpstr>Karla</vt:lpstr>
      <vt:lpstr>Montserrat</vt:lpstr>
      <vt:lpstr>Wingdings</vt:lpstr>
      <vt:lpstr>Tema2</vt:lpstr>
      <vt:lpstr>VİSUAL STUDİO 2019 COMMUNİTY  KURULUM</vt:lpstr>
      <vt:lpstr>VISUAL STUDIO NEDİR?</vt:lpstr>
      <vt:lpstr>VISUAL STUDIO İLE NELER YAPABİLİRİM?</vt:lpstr>
      <vt:lpstr>HANGI YAZILIM DILLERINI KULLANABILIRIM?</vt:lpstr>
      <vt:lpstr>VISUAL STUDIO’ NUN ÖZELLİKLERİ NELERDİR?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NUN KURULUMU </vt:lpstr>
      <vt:lpstr>VISUAL STUDIO INSTALLER</vt:lpstr>
      <vt:lpstr>VISUAL STUDIO KARŞILAMA EKRANI</vt:lpstr>
      <vt:lpstr>VISUAL STUDIO KARŞILAMA EKRANI</vt:lpstr>
      <vt:lpstr>VISUAL STUDIO KARŞILAMA EKRANI</vt:lpstr>
      <vt:lpstr>VISUAL STUDIO 2019 YENİ PROJE OLUŞTURMA</vt:lpstr>
      <vt:lpstr>VISUAL STUDIO 2019 YENİ PROJE OLUŞTURMA</vt:lpstr>
      <vt:lpstr>VISUAL STUDIO 2019 ARAYÜZ</vt:lpstr>
      <vt:lpstr>VISUAL STUDIO 2019 – MENÜ ÇUBUĞU</vt:lpstr>
      <vt:lpstr>VISUAL STUDIO 2019 – MENÜ ÇUBUĞU</vt:lpstr>
      <vt:lpstr>VISUAL STUDIO 2019 – MENÜ ÇUBUĞU</vt:lpstr>
      <vt:lpstr>VISUAL STUDIO 2019 – ARAÇ ÇUBUĞU</vt:lpstr>
      <vt:lpstr>SOLUTION EXPLORER PANELİ</vt:lpstr>
      <vt:lpstr>PROPARTIES PANELİ</vt:lpstr>
      <vt:lpstr>TOOLBOX PANELİ</vt:lpstr>
      <vt:lpstr>FORM NESNESİ</vt:lpstr>
      <vt:lpstr>KOD PENCERESİ</vt:lpstr>
      <vt:lpstr>VISUAL STUDIO 2019 BAŞLANGIÇ AYARLARI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Studio 2019  KURULUM</dc:title>
  <dc:creator>BilişimŞef</dc:creator>
  <cp:lastModifiedBy>MSI</cp:lastModifiedBy>
  <cp:revision>42</cp:revision>
  <dcterms:created xsi:type="dcterms:W3CDTF">2020-04-02T18:47:07Z</dcterms:created>
  <dcterms:modified xsi:type="dcterms:W3CDTF">2020-09-29T10:28:36Z</dcterms:modified>
</cp:coreProperties>
</file>